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notesSlides/notesSlide1.xml" ContentType="application/vnd.openxmlformats-officedocument.presentationml.notesSlide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notesSlides/notesSlide2.xml" ContentType="application/vnd.openxmlformats-officedocument.presentationml.notesSlide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notesSlides/notesSlide3.xml" ContentType="application/vnd.openxmlformats-officedocument.presentationml.notesSlide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notesSlides/notesSlide4.xml" ContentType="application/vnd.openxmlformats-officedocument.presentationml.notesSlide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notesSlides/notesSlide5.xml" ContentType="application/vnd.openxmlformats-officedocument.presentationml.notesSlide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notesSlides/notesSlide6.xml" ContentType="application/vnd.openxmlformats-officedocument.presentationml.notesSlide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notesSlides/notesSlide7.xml" ContentType="application/vnd.openxmlformats-officedocument.presentationml.notesSlide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notesSlides/notesSlide8.xml" ContentType="application/vnd.openxmlformats-officedocument.presentationml.notesSlide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notesSlides/notesSlide9.xml" ContentType="application/vnd.openxmlformats-officedocument.presentationml.notesSlide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notesSlides/notesSlide10.xml" ContentType="application/vnd.openxmlformats-officedocument.presentationml.notesSlide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notesSlides/notesSlide11.xml" ContentType="application/vnd.openxmlformats-officedocument.presentationml.notesSlide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notesSlides/notesSlide12.xml" ContentType="application/vnd.openxmlformats-officedocument.presentationml.notesSlide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2"/>
  </p:notesMasterIdLst>
  <p:sldIdLst>
    <p:sldId id="257" r:id="rId2"/>
    <p:sldId id="258" r:id="rId3"/>
    <p:sldId id="259" r:id="rId4"/>
    <p:sldId id="270" r:id="rId5"/>
    <p:sldId id="261" r:id="rId6"/>
    <p:sldId id="260" r:id="rId7"/>
    <p:sldId id="262" r:id="rId8"/>
    <p:sldId id="263" r:id="rId9"/>
    <p:sldId id="271" r:id="rId10"/>
    <p:sldId id="266" r:id="rId11"/>
    <p:sldId id="267" r:id="rId12"/>
    <p:sldId id="272" r:id="rId13"/>
    <p:sldId id="268" r:id="rId14"/>
    <p:sldId id="275" r:id="rId15"/>
    <p:sldId id="277" r:id="rId16"/>
    <p:sldId id="273" r:id="rId17"/>
    <p:sldId id="274" r:id="rId18"/>
    <p:sldId id="281" r:id="rId19"/>
    <p:sldId id="287" r:id="rId20"/>
    <p:sldId id="288" r:id="rId21"/>
    <p:sldId id="289" r:id="rId22"/>
    <p:sldId id="290" r:id="rId23"/>
    <p:sldId id="291" r:id="rId24"/>
    <p:sldId id="265" r:id="rId25"/>
    <p:sldId id="292" r:id="rId26"/>
    <p:sldId id="293" r:id="rId27"/>
    <p:sldId id="296" r:id="rId28"/>
    <p:sldId id="297" r:id="rId29"/>
    <p:sldId id="295" r:id="rId30"/>
    <p:sldId id="299" r:id="rId31"/>
    <p:sldId id="302" r:id="rId32"/>
    <p:sldId id="304" r:id="rId33"/>
    <p:sldId id="305" r:id="rId34"/>
    <p:sldId id="307" r:id="rId35"/>
    <p:sldId id="308" r:id="rId36"/>
    <p:sldId id="278" r:id="rId37"/>
    <p:sldId id="309" r:id="rId38"/>
    <p:sldId id="284" r:id="rId39"/>
    <p:sldId id="285" r:id="rId40"/>
    <p:sldId id="294" r:id="rId4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14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9A79C2-0731-47F1-A703-EE3DDBAA05D4}" type="datetimeFigureOut">
              <a:rPr lang="en-US" smtClean="0"/>
              <a:t>9/28/2012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F4C938-593C-4A73-A12B-3B93367E83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31222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5445" y="4344030"/>
            <a:ext cx="5027110" cy="4112913"/>
          </a:xfrm>
          <a:noFill/>
          <a:ln w="9525"/>
        </p:spPr>
        <p:txBody>
          <a:bodyPr lIns="90435" tIns="44425" rIns="90435" bIns="44425"/>
          <a:lstStyle/>
          <a:p>
            <a:endParaRPr lang="en-US"/>
          </a:p>
        </p:txBody>
      </p:sp>
      <p:sp>
        <p:nvSpPr>
          <p:cNvPr id="34819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5700" y="693738"/>
            <a:ext cx="4552950" cy="3416300"/>
          </a:xfrm>
          <a:ln cap="flat"/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5FCF3-4AF7-4A6A-BC5B-40DA21DA8536}" type="datetimeFigureOut">
              <a:rPr lang="en-US" smtClean="0"/>
              <a:t>9/28/2012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1CC02-4D7C-407C-AE3D-8FD8E87968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17312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5FCF3-4AF7-4A6A-BC5B-40DA21DA8536}" type="datetimeFigureOut">
              <a:rPr lang="en-US" smtClean="0"/>
              <a:t>9/28/2012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1CC02-4D7C-407C-AE3D-8FD8E87968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48761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5FCF3-4AF7-4A6A-BC5B-40DA21DA8536}" type="datetimeFigureOut">
              <a:rPr lang="en-US" smtClean="0"/>
              <a:t>9/28/2012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1CC02-4D7C-407C-AE3D-8FD8E87968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1826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5FCF3-4AF7-4A6A-BC5B-40DA21DA8536}" type="datetimeFigureOut">
              <a:rPr lang="en-US" smtClean="0"/>
              <a:t>9/28/2012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1CC02-4D7C-407C-AE3D-8FD8E87968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6990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5FCF3-4AF7-4A6A-BC5B-40DA21DA8536}" type="datetimeFigureOut">
              <a:rPr lang="en-US" smtClean="0"/>
              <a:t>9/28/2012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1CC02-4D7C-407C-AE3D-8FD8E87968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8338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5FCF3-4AF7-4A6A-BC5B-40DA21DA8536}" type="datetimeFigureOut">
              <a:rPr lang="en-US" smtClean="0"/>
              <a:t>9/28/2012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1CC02-4D7C-407C-AE3D-8FD8E87968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22983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5FCF3-4AF7-4A6A-BC5B-40DA21DA8536}" type="datetimeFigureOut">
              <a:rPr lang="en-US" smtClean="0"/>
              <a:t>9/28/2012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1CC02-4D7C-407C-AE3D-8FD8E87968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87723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5FCF3-4AF7-4A6A-BC5B-40DA21DA8536}" type="datetimeFigureOut">
              <a:rPr lang="en-US" smtClean="0"/>
              <a:t>9/28/2012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1CC02-4D7C-407C-AE3D-8FD8E87968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12510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5FCF3-4AF7-4A6A-BC5B-40DA21DA8536}" type="datetimeFigureOut">
              <a:rPr lang="en-US" smtClean="0"/>
              <a:t>9/28/2012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1CC02-4D7C-407C-AE3D-8FD8E87968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65555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5FCF3-4AF7-4A6A-BC5B-40DA21DA8536}" type="datetimeFigureOut">
              <a:rPr lang="en-US" smtClean="0"/>
              <a:t>9/28/2012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1CC02-4D7C-407C-AE3D-8FD8E87968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3119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5FCF3-4AF7-4A6A-BC5B-40DA21DA8536}" type="datetimeFigureOut">
              <a:rPr lang="en-US" smtClean="0"/>
              <a:t>9/28/2012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1CC02-4D7C-407C-AE3D-8FD8E87968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9094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85FCF3-4AF7-4A6A-BC5B-40DA21DA8536}" type="datetimeFigureOut">
              <a:rPr lang="en-US" smtClean="0"/>
              <a:t>9/28/2012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F1CC02-4D7C-407C-AE3D-8FD8E87968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3831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9.xml"/><Relationship Id="rId1" Type="http://schemas.openxmlformats.org/officeDocument/2006/relationships/tags" Target="../tags/tag18.xml"/><Relationship Id="rId4" Type="http://schemas.openxmlformats.org/officeDocument/2006/relationships/notesSlide" Target="../notesSlides/notesSlide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tags" Target="../tags/tag22.xml"/><Relationship Id="rId2" Type="http://schemas.openxmlformats.org/officeDocument/2006/relationships/tags" Target="../tags/tag21.xml"/><Relationship Id="rId1" Type="http://schemas.openxmlformats.org/officeDocument/2006/relationships/tags" Target="../tags/tag20.xml"/><Relationship Id="rId5" Type="http://schemas.openxmlformats.org/officeDocument/2006/relationships/notesSlide" Target="../notesSlides/notesSlide2.xml"/><Relationship Id="rId4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4.xml"/><Relationship Id="rId1" Type="http://schemas.openxmlformats.org/officeDocument/2006/relationships/tags" Target="../tags/tag23.xml"/><Relationship Id="rId4" Type="http://schemas.openxmlformats.org/officeDocument/2006/relationships/notesSlide" Target="../notesSlides/notesSlide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6.xml"/><Relationship Id="rId1" Type="http://schemas.openxmlformats.org/officeDocument/2006/relationships/tags" Target="../tags/tag25.xml"/><Relationship Id="rId4" Type="http://schemas.openxmlformats.org/officeDocument/2006/relationships/notesSlide" Target="../notesSlides/notesSlide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goo.gl/mOsZ8" TargetMode="External"/><Relationship Id="rId2" Type="http://schemas.openxmlformats.org/officeDocument/2006/relationships/hyperlink" Target="http://courses.missouristate.edu/kenvollmar/mars/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tags" Target="../tags/tag34.xml"/><Relationship Id="rId13" Type="http://schemas.openxmlformats.org/officeDocument/2006/relationships/tags" Target="../tags/tag39.xml"/><Relationship Id="rId18" Type="http://schemas.openxmlformats.org/officeDocument/2006/relationships/tags" Target="../tags/tag44.xml"/><Relationship Id="rId3" Type="http://schemas.openxmlformats.org/officeDocument/2006/relationships/tags" Target="../tags/tag29.xml"/><Relationship Id="rId21" Type="http://schemas.openxmlformats.org/officeDocument/2006/relationships/tags" Target="../tags/tag47.xml"/><Relationship Id="rId7" Type="http://schemas.openxmlformats.org/officeDocument/2006/relationships/tags" Target="../tags/tag33.xml"/><Relationship Id="rId12" Type="http://schemas.openxmlformats.org/officeDocument/2006/relationships/tags" Target="../tags/tag38.xml"/><Relationship Id="rId17" Type="http://schemas.openxmlformats.org/officeDocument/2006/relationships/tags" Target="../tags/tag43.xml"/><Relationship Id="rId2" Type="http://schemas.openxmlformats.org/officeDocument/2006/relationships/tags" Target="../tags/tag28.xml"/><Relationship Id="rId16" Type="http://schemas.openxmlformats.org/officeDocument/2006/relationships/tags" Target="../tags/tag42.xml"/><Relationship Id="rId20" Type="http://schemas.openxmlformats.org/officeDocument/2006/relationships/tags" Target="../tags/tag46.xml"/><Relationship Id="rId1" Type="http://schemas.openxmlformats.org/officeDocument/2006/relationships/tags" Target="../tags/tag27.xml"/><Relationship Id="rId6" Type="http://schemas.openxmlformats.org/officeDocument/2006/relationships/tags" Target="../tags/tag32.xml"/><Relationship Id="rId11" Type="http://schemas.openxmlformats.org/officeDocument/2006/relationships/tags" Target="../tags/tag37.xml"/><Relationship Id="rId24" Type="http://schemas.openxmlformats.org/officeDocument/2006/relationships/slideLayout" Target="../slideLayouts/slideLayout2.xml"/><Relationship Id="rId5" Type="http://schemas.openxmlformats.org/officeDocument/2006/relationships/tags" Target="../tags/tag31.xml"/><Relationship Id="rId15" Type="http://schemas.openxmlformats.org/officeDocument/2006/relationships/tags" Target="../tags/tag41.xml"/><Relationship Id="rId23" Type="http://schemas.openxmlformats.org/officeDocument/2006/relationships/tags" Target="../tags/tag49.xml"/><Relationship Id="rId10" Type="http://schemas.openxmlformats.org/officeDocument/2006/relationships/tags" Target="../tags/tag36.xml"/><Relationship Id="rId19" Type="http://schemas.openxmlformats.org/officeDocument/2006/relationships/tags" Target="../tags/tag45.xml"/><Relationship Id="rId4" Type="http://schemas.openxmlformats.org/officeDocument/2006/relationships/tags" Target="../tags/tag30.xml"/><Relationship Id="rId9" Type="http://schemas.openxmlformats.org/officeDocument/2006/relationships/tags" Target="../tags/tag35.xml"/><Relationship Id="rId14" Type="http://schemas.openxmlformats.org/officeDocument/2006/relationships/tags" Target="../tags/tag40.xml"/><Relationship Id="rId22" Type="http://schemas.openxmlformats.org/officeDocument/2006/relationships/tags" Target="../tags/tag48.xm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tags" Target="../tags/tag57.xml"/><Relationship Id="rId13" Type="http://schemas.openxmlformats.org/officeDocument/2006/relationships/tags" Target="../tags/tag62.xml"/><Relationship Id="rId18" Type="http://schemas.openxmlformats.org/officeDocument/2006/relationships/tags" Target="../tags/tag67.xml"/><Relationship Id="rId3" Type="http://schemas.openxmlformats.org/officeDocument/2006/relationships/tags" Target="../tags/tag52.xml"/><Relationship Id="rId7" Type="http://schemas.openxmlformats.org/officeDocument/2006/relationships/tags" Target="../tags/tag56.xml"/><Relationship Id="rId12" Type="http://schemas.openxmlformats.org/officeDocument/2006/relationships/tags" Target="../tags/tag61.xml"/><Relationship Id="rId17" Type="http://schemas.openxmlformats.org/officeDocument/2006/relationships/tags" Target="../tags/tag66.xml"/><Relationship Id="rId2" Type="http://schemas.openxmlformats.org/officeDocument/2006/relationships/tags" Target="../tags/tag51.xml"/><Relationship Id="rId16" Type="http://schemas.openxmlformats.org/officeDocument/2006/relationships/tags" Target="../tags/tag65.xml"/><Relationship Id="rId20" Type="http://schemas.openxmlformats.org/officeDocument/2006/relationships/notesSlide" Target="../notesSlides/notesSlide5.xml"/><Relationship Id="rId1" Type="http://schemas.openxmlformats.org/officeDocument/2006/relationships/tags" Target="../tags/tag50.xml"/><Relationship Id="rId6" Type="http://schemas.openxmlformats.org/officeDocument/2006/relationships/tags" Target="../tags/tag55.xml"/><Relationship Id="rId11" Type="http://schemas.openxmlformats.org/officeDocument/2006/relationships/tags" Target="../tags/tag60.xml"/><Relationship Id="rId5" Type="http://schemas.openxmlformats.org/officeDocument/2006/relationships/tags" Target="../tags/tag54.xml"/><Relationship Id="rId15" Type="http://schemas.openxmlformats.org/officeDocument/2006/relationships/tags" Target="../tags/tag64.xml"/><Relationship Id="rId10" Type="http://schemas.openxmlformats.org/officeDocument/2006/relationships/tags" Target="../tags/tag59.xml"/><Relationship Id="rId19" Type="http://schemas.openxmlformats.org/officeDocument/2006/relationships/slideLayout" Target="../slideLayouts/slideLayout2.xml"/><Relationship Id="rId4" Type="http://schemas.openxmlformats.org/officeDocument/2006/relationships/tags" Target="../tags/tag53.xml"/><Relationship Id="rId9" Type="http://schemas.openxmlformats.org/officeDocument/2006/relationships/tags" Target="../tags/tag58.xml"/><Relationship Id="rId14" Type="http://schemas.openxmlformats.org/officeDocument/2006/relationships/tags" Target="../tags/tag63.xml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tags" Target="../tags/tag75.xml"/><Relationship Id="rId13" Type="http://schemas.openxmlformats.org/officeDocument/2006/relationships/tags" Target="../tags/tag80.xml"/><Relationship Id="rId18" Type="http://schemas.openxmlformats.org/officeDocument/2006/relationships/slideLayout" Target="../slideLayouts/slideLayout2.xml"/><Relationship Id="rId3" Type="http://schemas.openxmlformats.org/officeDocument/2006/relationships/tags" Target="../tags/tag70.xml"/><Relationship Id="rId7" Type="http://schemas.openxmlformats.org/officeDocument/2006/relationships/tags" Target="../tags/tag74.xml"/><Relationship Id="rId12" Type="http://schemas.openxmlformats.org/officeDocument/2006/relationships/tags" Target="../tags/tag79.xml"/><Relationship Id="rId17" Type="http://schemas.openxmlformats.org/officeDocument/2006/relationships/tags" Target="../tags/tag84.xml"/><Relationship Id="rId2" Type="http://schemas.openxmlformats.org/officeDocument/2006/relationships/tags" Target="../tags/tag69.xml"/><Relationship Id="rId16" Type="http://schemas.openxmlformats.org/officeDocument/2006/relationships/tags" Target="../tags/tag83.xml"/><Relationship Id="rId1" Type="http://schemas.openxmlformats.org/officeDocument/2006/relationships/tags" Target="../tags/tag68.xml"/><Relationship Id="rId6" Type="http://schemas.openxmlformats.org/officeDocument/2006/relationships/tags" Target="../tags/tag73.xml"/><Relationship Id="rId11" Type="http://schemas.openxmlformats.org/officeDocument/2006/relationships/tags" Target="../tags/tag78.xml"/><Relationship Id="rId5" Type="http://schemas.openxmlformats.org/officeDocument/2006/relationships/tags" Target="../tags/tag72.xml"/><Relationship Id="rId15" Type="http://schemas.openxmlformats.org/officeDocument/2006/relationships/tags" Target="../tags/tag82.xml"/><Relationship Id="rId10" Type="http://schemas.openxmlformats.org/officeDocument/2006/relationships/tags" Target="../tags/tag77.xml"/><Relationship Id="rId19" Type="http://schemas.openxmlformats.org/officeDocument/2006/relationships/notesSlide" Target="../notesSlides/notesSlide6.xml"/><Relationship Id="rId4" Type="http://schemas.openxmlformats.org/officeDocument/2006/relationships/tags" Target="../tags/tag71.xml"/><Relationship Id="rId9" Type="http://schemas.openxmlformats.org/officeDocument/2006/relationships/tags" Target="../tags/tag76.xml"/><Relationship Id="rId14" Type="http://schemas.openxmlformats.org/officeDocument/2006/relationships/tags" Target="../tags/tag81.xml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tags" Target="../tags/tag92.xml"/><Relationship Id="rId13" Type="http://schemas.openxmlformats.org/officeDocument/2006/relationships/tags" Target="../tags/tag97.xml"/><Relationship Id="rId3" Type="http://schemas.openxmlformats.org/officeDocument/2006/relationships/tags" Target="../tags/tag87.xml"/><Relationship Id="rId7" Type="http://schemas.openxmlformats.org/officeDocument/2006/relationships/tags" Target="../tags/tag91.xml"/><Relationship Id="rId12" Type="http://schemas.openxmlformats.org/officeDocument/2006/relationships/tags" Target="../tags/tag96.xml"/><Relationship Id="rId2" Type="http://schemas.openxmlformats.org/officeDocument/2006/relationships/tags" Target="../tags/tag86.xml"/><Relationship Id="rId16" Type="http://schemas.openxmlformats.org/officeDocument/2006/relationships/notesSlide" Target="../notesSlides/notesSlide7.xml"/><Relationship Id="rId1" Type="http://schemas.openxmlformats.org/officeDocument/2006/relationships/tags" Target="../tags/tag85.xml"/><Relationship Id="rId6" Type="http://schemas.openxmlformats.org/officeDocument/2006/relationships/tags" Target="../tags/tag90.xml"/><Relationship Id="rId11" Type="http://schemas.openxmlformats.org/officeDocument/2006/relationships/tags" Target="../tags/tag95.xml"/><Relationship Id="rId5" Type="http://schemas.openxmlformats.org/officeDocument/2006/relationships/tags" Target="../tags/tag89.xml"/><Relationship Id="rId15" Type="http://schemas.openxmlformats.org/officeDocument/2006/relationships/slideLayout" Target="../slideLayouts/slideLayout2.xml"/><Relationship Id="rId10" Type="http://schemas.openxmlformats.org/officeDocument/2006/relationships/tags" Target="../tags/tag94.xml"/><Relationship Id="rId4" Type="http://schemas.openxmlformats.org/officeDocument/2006/relationships/tags" Target="../tags/tag88.xml"/><Relationship Id="rId9" Type="http://schemas.openxmlformats.org/officeDocument/2006/relationships/tags" Target="../tags/tag93.xml"/><Relationship Id="rId14" Type="http://schemas.openxmlformats.org/officeDocument/2006/relationships/tags" Target="../tags/tag9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tags" Target="../tags/tag106.xml"/><Relationship Id="rId13" Type="http://schemas.openxmlformats.org/officeDocument/2006/relationships/tags" Target="../tags/tag111.xml"/><Relationship Id="rId18" Type="http://schemas.openxmlformats.org/officeDocument/2006/relationships/tags" Target="../tags/tag116.xml"/><Relationship Id="rId26" Type="http://schemas.openxmlformats.org/officeDocument/2006/relationships/tags" Target="../tags/tag124.xml"/><Relationship Id="rId3" Type="http://schemas.openxmlformats.org/officeDocument/2006/relationships/tags" Target="../tags/tag101.xml"/><Relationship Id="rId21" Type="http://schemas.openxmlformats.org/officeDocument/2006/relationships/tags" Target="../tags/tag119.xml"/><Relationship Id="rId7" Type="http://schemas.openxmlformats.org/officeDocument/2006/relationships/tags" Target="../tags/tag105.xml"/><Relationship Id="rId12" Type="http://schemas.openxmlformats.org/officeDocument/2006/relationships/tags" Target="../tags/tag110.xml"/><Relationship Id="rId17" Type="http://schemas.openxmlformats.org/officeDocument/2006/relationships/tags" Target="../tags/tag115.xml"/><Relationship Id="rId25" Type="http://schemas.openxmlformats.org/officeDocument/2006/relationships/tags" Target="../tags/tag123.xml"/><Relationship Id="rId2" Type="http://schemas.openxmlformats.org/officeDocument/2006/relationships/tags" Target="../tags/tag100.xml"/><Relationship Id="rId16" Type="http://schemas.openxmlformats.org/officeDocument/2006/relationships/tags" Target="../tags/tag114.xml"/><Relationship Id="rId20" Type="http://schemas.openxmlformats.org/officeDocument/2006/relationships/tags" Target="../tags/tag118.xml"/><Relationship Id="rId29" Type="http://schemas.openxmlformats.org/officeDocument/2006/relationships/tags" Target="../tags/tag127.xml"/><Relationship Id="rId1" Type="http://schemas.openxmlformats.org/officeDocument/2006/relationships/tags" Target="../tags/tag99.xml"/><Relationship Id="rId6" Type="http://schemas.openxmlformats.org/officeDocument/2006/relationships/tags" Target="../tags/tag104.xml"/><Relationship Id="rId11" Type="http://schemas.openxmlformats.org/officeDocument/2006/relationships/tags" Target="../tags/tag109.xml"/><Relationship Id="rId24" Type="http://schemas.openxmlformats.org/officeDocument/2006/relationships/tags" Target="../tags/tag122.xml"/><Relationship Id="rId5" Type="http://schemas.openxmlformats.org/officeDocument/2006/relationships/tags" Target="../tags/tag103.xml"/><Relationship Id="rId15" Type="http://schemas.openxmlformats.org/officeDocument/2006/relationships/tags" Target="../tags/tag113.xml"/><Relationship Id="rId23" Type="http://schemas.openxmlformats.org/officeDocument/2006/relationships/tags" Target="../tags/tag121.xml"/><Relationship Id="rId28" Type="http://schemas.openxmlformats.org/officeDocument/2006/relationships/tags" Target="../tags/tag126.xml"/><Relationship Id="rId10" Type="http://schemas.openxmlformats.org/officeDocument/2006/relationships/tags" Target="../tags/tag108.xml"/><Relationship Id="rId19" Type="http://schemas.openxmlformats.org/officeDocument/2006/relationships/tags" Target="../tags/tag117.xml"/><Relationship Id="rId31" Type="http://schemas.openxmlformats.org/officeDocument/2006/relationships/notesSlide" Target="../notesSlides/notesSlide8.xml"/><Relationship Id="rId4" Type="http://schemas.openxmlformats.org/officeDocument/2006/relationships/tags" Target="../tags/tag102.xml"/><Relationship Id="rId9" Type="http://schemas.openxmlformats.org/officeDocument/2006/relationships/tags" Target="../tags/tag107.xml"/><Relationship Id="rId14" Type="http://schemas.openxmlformats.org/officeDocument/2006/relationships/tags" Target="../tags/tag112.xml"/><Relationship Id="rId22" Type="http://schemas.openxmlformats.org/officeDocument/2006/relationships/tags" Target="../tags/tag120.xml"/><Relationship Id="rId27" Type="http://schemas.openxmlformats.org/officeDocument/2006/relationships/tags" Target="../tags/tag125.xml"/><Relationship Id="rId30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tags" Target="../tags/tag129.xml"/><Relationship Id="rId1" Type="http://schemas.openxmlformats.org/officeDocument/2006/relationships/tags" Target="../tags/tag128.xml"/><Relationship Id="rId4" Type="http://schemas.openxmlformats.org/officeDocument/2006/relationships/notesSlide" Target="../notesSlides/notesSlide9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tags" Target="../tags/tag131.xml"/><Relationship Id="rId1" Type="http://schemas.openxmlformats.org/officeDocument/2006/relationships/tags" Target="../tags/tag130.xml"/><Relationship Id="rId4" Type="http://schemas.openxmlformats.org/officeDocument/2006/relationships/notesSlide" Target="../notesSlides/notesSlide10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tags" Target="../tags/tag133.xml"/><Relationship Id="rId1" Type="http://schemas.openxmlformats.org/officeDocument/2006/relationships/tags" Target="../tags/tag132.xml"/><Relationship Id="rId4" Type="http://schemas.openxmlformats.org/officeDocument/2006/relationships/notesSlide" Target="../notesSlides/notesSlide11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tags" Target="../tags/tag135.xml"/><Relationship Id="rId1" Type="http://schemas.openxmlformats.org/officeDocument/2006/relationships/tags" Target="../tags/tag134.xml"/><Relationship Id="rId4" Type="http://schemas.openxmlformats.org/officeDocument/2006/relationships/notesSlide" Target="../notesSlides/notesSlide1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tags" Target="../tags/tag137.xml"/><Relationship Id="rId1" Type="http://schemas.openxmlformats.org/officeDocument/2006/relationships/tags" Target="../tags/tag136.xml"/><Relationship Id="rId4" Type="http://schemas.openxmlformats.org/officeDocument/2006/relationships/notesSlide" Target="../notesSlides/notesSlide1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tags" Target="../tags/tag8.xml"/><Relationship Id="rId13" Type="http://schemas.openxmlformats.org/officeDocument/2006/relationships/tags" Target="../tags/tag13.xml"/><Relationship Id="rId18" Type="http://schemas.openxmlformats.org/officeDocument/2006/relationships/slideLayout" Target="../slideLayouts/slideLayout2.xml"/><Relationship Id="rId3" Type="http://schemas.openxmlformats.org/officeDocument/2006/relationships/tags" Target="../tags/tag3.xml"/><Relationship Id="rId7" Type="http://schemas.openxmlformats.org/officeDocument/2006/relationships/tags" Target="../tags/tag7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2" Type="http://schemas.openxmlformats.org/officeDocument/2006/relationships/tags" Target="../tags/tag2.xml"/><Relationship Id="rId16" Type="http://schemas.openxmlformats.org/officeDocument/2006/relationships/tags" Target="../tags/tag16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1" Type="http://schemas.openxmlformats.org/officeDocument/2006/relationships/tags" Target="../tags/tag11.xml"/><Relationship Id="rId5" Type="http://schemas.openxmlformats.org/officeDocument/2006/relationships/tags" Target="../tags/tag5.xml"/><Relationship Id="rId15" Type="http://schemas.openxmlformats.org/officeDocument/2006/relationships/tags" Target="../tags/tag15.xml"/><Relationship Id="rId10" Type="http://schemas.openxmlformats.org/officeDocument/2006/relationships/tags" Target="../tags/tag10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4" Type="http://schemas.openxmlformats.org/officeDocument/2006/relationships/tags" Target="../tags/tag1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b1010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Assembly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ENGR xD52</a:t>
            </a:r>
          </a:p>
          <a:p>
            <a:r>
              <a:rPr lang="en-US" dirty="0" smtClean="0"/>
              <a:t>Eric </a:t>
            </a:r>
            <a:r>
              <a:rPr lang="en-US" dirty="0" err="1" smtClean="0"/>
              <a:t>VanWyk</a:t>
            </a:r>
            <a:endParaRPr lang="en-US" dirty="0" smtClean="0"/>
          </a:p>
          <a:p>
            <a:r>
              <a:rPr lang="en-US" dirty="0" smtClean="0"/>
              <a:t>Fall 2012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3956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MIPS Assembly Language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lnSpc>
                <a:spcPct val="90000"/>
              </a:lnSpc>
            </a:pPr>
            <a:r>
              <a:rPr lang="en-US" dirty="0" smtClean="0"/>
              <a:t>The basic instructions have four components:</a:t>
            </a:r>
          </a:p>
          <a:p>
            <a:pPr lvl="1">
              <a:lnSpc>
                <a:spcPct val="90000"/>
              </a:lnSpc>
            </a:pPr>
            <a:r>
              <a:rPr lang="en-US" dirty="0" smtClean="0">
                <a:ea typeface="ＭＳ Ｐゴシック" pitchFamily="-110" charset="-128"/>
              </a:rPr>
              <a:t>Operator name</a:t>
            </a:r>
          </a:p>
          <a:p>
            <a:pPr lvl="1">
              <a:lnSpc>
                <a:spcPct val="90000"/>
              </a:lnSpc>
            </a:pPr>
            <a:r>
              <a:rPr lang="en-US" dirty="0" smtClean="0">
                <a:ea typeface="ＭＳ Ｐゴシック" pitchFamily="-110" charset="-128"/>
              </a:rPr>
              <a:t>Destination</a:t>
            </a:r>
          </a:p>
          <a:p>
            <a:pPr lvl="1">
              <a:lnSpc>
                <a:spcPct val="90000"/>
              </a:lnSpc>
            </a:pPr>
            <a:r>
              <a:rPr lang="en-US" dirty="0" smtClean="0">
                <a:ea typeface="ＭＳ Ｐゴシック" pitchFamily="-110" charset="-128"/>
              </a:rPr>
              <a:t>1</a:t>
            </a:r>
            <a:r>
              <a:rPr lang="en-US" baseline="30000" dirty="0" smtClean="0">
                <a:ea typeface="ＭＳ Ｐゴシック" pitchFamily="-110" charset="-128"/>
              </a:rPr>
              <a:t>st</a:t>
            </a:r>
            <a:r>
              <a:rPr lang="en-US" dirty="0" smtClean="0">
                <a:ea typeface="ＭＳ Ｐゴシック" pitchFamily="-110" charset="-128"/>
              </a:rPr>
              <a:t> operand</a:t>
            </a:r>
          </a:p>
          <a:p>
            <a:pPr lvl="1">
              <a:lnSpc>
                <a:spcPct val="90000"/>
              </a:lnSpc>
            </a:pPr>
            <a:r>
              <a:rPr lang="en-US" dirty="0" smtClean="0">
                <a:ea typeface="ＭＳ Ｐゴシック" pitchFamily="-110" charset="-128"/>
              </a:rPr>
              <a:t>2</a:t>
            </a:r>
            <a:r>
              <a:rPr lang="en-US" baseline="30000" dirty="0" smtClean="0">
                <a:ea typeface="ＭＳ Ｐゴシック" pitchFamily="-110" charset="-128"/>
              </a:rPr>
              <a:t>nd</a:t>
            </a:r>
            <a:r>
              <a:rPr lang="en-US" dirty="0" smtClean="0">
                <a:ea typeface="ＭＳ Ｐゴシック" pitchFamily="-110" charset="-128"/>
              </a:rPr>
              <a:t> operand</a:t>
            </a:r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  <a:buNone/>
            </a:pPr>
            <a:r>
              <a:rPr lang="en-US" sz="2100" dirty="0" smtClean="0">
                <a:latin typeface="Courier New" charset="0"/>
              </a:rPr>
              <a:t>	add &lt;</a:t>
            </a:r>
            <a:r>
              <a:rPr lang="en-US" sz="2100" dirty="0" err="1" smtClean="0">
                <a:latin typeface="Courier New" charset="0"/>
              </a:rPr>
              <a:t>dst</a:t>
            </a:r>
            <a:r>
              <a:rPr lang="en-US" sz="2100" dirty="0" smtClean="0">
                <a:latin typeface="Courier New" charset="0"/>
              </a:rPr>
              <a:t>&gt;, &lt;src1&gt;, &lt;src2&gt;     # &lt;</a:t>
            </a:r>
            <a:r>
              <a:rPr lang="en-US" sz="2100" dirty="0" err="1" smtClean="0">
                <a:latin typeface="Courier New" charset="0"/>
              </a:rPr>
              <a:t>dst</a:t>
            </a:r>
            <a:r>
              <a:rPr lang="en-US" sz="2100" dirty="0" smtClean="0">
                <a:latin typeface="Courier New" charset="0"/>
              </a:rPr>
              <a:t>&gt; = &lt;src1&gt; + &lt;src2&gt;</a:t>
            </a:r>
          </a:p>
          <a:p>
            <a:pPr>
              <a:lnSpc>
                <a:spcPct val="90000"/>
              </a:lnSpc>
              <a:buNone/>
            </a:pPr>
            <a:r>
              <a:rPr lang="en-US" sz="2100" dirty="0" smtClean="0"/>
              <a:t>	</a:t>
            </a:r>
            <a:r>
              <a:rPr lang="en-US" sz="2100" dirty="0" smtClean="0">
                <a:latin typeface="Courier New" charset="0"/>
              </a:rPr>
              <a:t>sub &lt;</a:t>
            </a:r>
            <a:r>
              <a:rPr lang="en-US" sz="2100" dirty="0" err="1" smtClean="0">
                <a:latin typeface="Courier New" charset="0"/>
              </a:rPr>
              <a:t>dst</a:t>
            </a:r>
            <a:r>
              <a:rPr lang="en-US" sz="2100" dirty="0" smtClean="0">
                <a:latin typeface="Courier New" charset="0"/>
              </a:rPr>
              <a:t>&gt;, &lt;src1&gt;, &lt;src2&gt;     # &lt;</a:t>
            </a:r>
            <a:r>
              <a:rPr lang="en-US" sz="2100" dirty="0" err="1" smtClean="0">
                <a:latin typeface="Courier New" charset="0"/>
              </a:rPr>
              <a:t>dst</a:t>
            </a:r>
            <a:r>
              <a:rPr lang="en-US" sz="2100" dirty="0" smtClean="0">
                <a:latin typeface="Courier New" charset="0"/>
              </a:rPr>
              <a:t>&gt; = &lt;src1&gt; - &lt;src2&gt;</a:t>
            </a:r>
            <a:endParaRPr lang="en-US" sz="2100" dirty="0" smtClean="0"/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Simple format: easy to implement in hardware</a:t>
            </a:r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More complex:  </a:t>
            </a:r>
            <a:r>
              <a:rPr lang="en-US" dirty="0" smtClean="0">
                <a:latin typeface="Courier New" charset="0"/>
              </a:rPr>
              <a:t>A = B + C + D – 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2540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117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Register File Allocation</a:t>
            </a:r>
            <a:endParaRPr lang="en-US" dirty="0"/>
          </a:p>
        </p:txBody>
      </p:sp>
      <p:graphicFrame>
        <p:nvGraphicFramePr>
          <p:cNvPr id="211065" name="Group 121"/>
          <p:cNvGraphicFramePr>
            <a:graphicFrameLocks noGrp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406903861"/>
              </p:ext>
            </p:extLst>
          </p:nvPr>
        </p:nvGraphicFramePr>
        <p:xfrm>
          <a:off x="1036638" y="1371600"/>
          <a:ext cx="7051675" cy="435864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016000"/>
                <a:gridCol w="874712"/>
                <a:gridCol w="3240088"/>
                <a:gridCol w="1920875"/>
              </a:tblGrid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Register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Name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Function</a:t>
                      </a:r>
                      <a:endParaRPr kumimoji="0" lang="en-US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Comment</a:t>
                      </a:r>
                      <a:endParaRPr kumimoji="0" lang="en-US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$0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$zero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Always 0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No-op on write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$1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$at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Reserved for assembler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Don’t use it!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$2-3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$v0-v1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Function return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$4-7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$a0-a3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Function call parameters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$8-15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$t0-t7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Volatile temporaries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Not saved on call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</a:tr>
              <a:tr h="311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$16-23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$s0-s7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Temporaries (saved across calls)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Saved on call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$24-25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$t8-t9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Volatile temporaries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Not saved on call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$26-27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$k0-k1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Reserved kernel/OS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Don’t use them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$28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$gp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Pointer to global data area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$29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$sp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Stack pointer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$30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$fp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Frame pointer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$31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$ra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Function return address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0556171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117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Register File Allocation</a:t>
            </a:r>
            <a:endParaRPr lang="en-US" dirty="0"/>
          </a:p>
        </p:txBody>
      </p:sp>
      <p:sp>
        <p:nvSpPr>
          <p:cNvPr id="27652" name="Rectangle 118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2362200" y="5867400"/>
            <a:ext cx="4267200" cy="68580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dirty="0" smtClean="0"/>
              <a:t>STOP MEMORIZING THIS</a:t>
            </a:r>
            <a:endParaRPr lang="en-US" dirty="0"/>
          </a:p>
        </p:txBody>
      </p:sp>
      <p:graphicFrame>
        <p:nvGraphicFramePr>
          <p:cNvPr id="211065" name="Group 121"/>
          <p:cNvGraphicFramePr>
            <a:graphicFrameLocks noGrp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1454005291"/>
              </p:ext>
            </p:extLst>
          </p:nvPr>
        </p:nvGraphicFramePr>
        <p:xfrm>
          <a:off x="1036638" y="1371600"/>
          <a:ext cx="7051675" cy="435864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016000"/>
                <a:gridCol w="874712"/>
                <a:gridCol w="3240088"/>
                <a:gridCol w="1920875"/>
              </a:tblGrid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Register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Name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Function</a:t>
                      </a:r>
                      <a:endParaRPr kumimoji="0" lang="en-US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Comment</a:t>
                      </a:r>
                      <a:endParaRPr kumimoji="0" lang="en-US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$0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$zero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Always 0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No-op on write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$1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$at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Reserved for assembler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Don’t use it!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$2-3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$v0-v1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Function return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$4-7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$a0-a3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Function call parameters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$8-15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$t0-t7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Volatile temporaries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Not saved on call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</a:tr>
              <a:tr h="311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$16-23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$s0-s7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Temporaries (saved across calls)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Saved on call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$24-25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$t8-t9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Volatile temporaries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Not saved on call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$26-27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$k0-k1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Reserved kernel/OS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Don’t use them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$28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$gp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Pointer to global data area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$29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$sp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Stack pointer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$30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$fp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Frame pointer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$31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$ra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Function return address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496078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Register File Allocation </a:t>
            </a:r>
            <a:r>
              <a:rPr lang="en-US" dirty="0" err="1" smtClean="0"/>
              <a:t>Redux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0 is $zero is 0x00000000</a:t>
            </a:r>
          </a:p>
          <a:p>
            <a:pPr lvl="1"/>
            <a:r>
              <a:rPr lang="en-US" dirty="0" smtClean="0"/>
              <a:t>The only physically special address</a:t>
            </a:r>
          </a:p>
          <a:p>
            <a:pPr lvl="1"/>
            <a:r>
              <a:rPr lang="en-US" dirty="0" smtClean="0"/>
              <a:t>Specific to MIPS!</a:t>
            </a:r>
          </a:p>
          <a:p>
            <a:pPr lvl="1"/>
            <a:endParaRPr lang="en-US" dirty="0"/>
          </a:p>
          <a:p>
            <a:r>
              <a:rPr lang="en-US" dirty="0" smtClean="0"/>
              <a:t>The other 31 are all interchangeable</a:t>
            </a:r>
          </a:p>
          <a:p>
            <a:endParaRPr lang="en-US" dirty="0"/>
          </a:p>
          <a:p>
            <a:r>
              <a:rPr lang="en-US" dirty="0" smtClean="0"/>
              <a:t>But we treat them differently for convenience</a:t>
            </a:r>
          </a:p>
          <a:p>
            <a:endParaRPr lang="en-US" dirty="0"/>
          </a:p>
          <a:p>
            <a:r>
              <a:rPr lang="en-US" dirty="0" smtClean="0"/>
              <a:t>For today, we’ll use $t0 through $t9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4777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Basic Operations</a:t>
            </a:r>
            <a:endParaRPr lang="en-US" dirty="0"/>
          </a:p>
        </p:txBody>
      </p:sp>
      <p:sp>
        <p:nvSpPr>
          <p:cNvPr id="29700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pPr marL="0" lvl="0" indent="0" fontAlgn="base">
              <a:spcAft>
                <a:spcPct val="0"/>
              </a:spcAft>
              <a:buNone/>
              <a:tabLst>
                <a:tab pos="4398963" algn="l"/>
                <a:tab pos="6400800" algn="l"/>
              </a:tabLst>
            </a:pP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rebuchet MS"/>
              <a:ea typeface="ＭＳ Ｐゴシック" pitchFamily="-110" charset="-128"/>
            </a:endParaRPr>
          </a:p>
          <a:p>
            <a:pPr lvl="0" fontAlgn="base">
              <a:spcAft>
                <a:spcPct val="0"/>
              </a:spcAft>
              <a:buNone/>
              <a:tabLst>
                <a:tab pos="4398963" algn="l"/>
                <a:tab pos="6400800" algn="l"/>
              </a:tabLst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/>
                <a:ea typeface="ＭＳ Ｐゴシック" pitchFamily="-110" charset="-128"/>
              </a:rPr>
              <a:t>Mathematic:  add, sub, </a:t>
            </a:r>
            <a:r>
              <a:rPr kumimoji="0" lang="en-US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/>
                <a:ea typeface="ＭＳ Ｐゴシック" pitchFamily="-110" charset="-128"/>
              </a:rPr>
              <a:t>mult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/>
                <a:ea typeface="ＭＳ Ｐゴシック" pitchFamily="-110" charset="-128"/>
              </a:rPr>
              <a:t>, div	</a:t>
            </a: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charset="0"/>
                <a:ea typeface="ＭＳ Ｐゴシック" pitchFamily="-110" charset="-128"/>
              </a:rPr>
              <a:t>add $t0, $t1, $t2	# t0 = t1+t2</a:t>
            </a:r>
          </a:p>
          <a:p>
            <a:pPr lvl="0" fontAlgn="base">
              <a:spcAft>
                <a:spcPct val="0"/>
              </a:spcAft>
              <a:buNone/>
              <a:tabLst>
                <a:tab pos="4398963" algn="l"/>
                <a:tab pos="6400800" algn="l"/>
              </a:tabLst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/>
                <a:ea typeface="ＭＳ Ｐゴシック" pitchFamily="-110" charset="-128"/>
              </a:rPr>
              <a:t>Unsigned (changes overflow condition)	</a:t>
            </a:r>
            <a:r>
              <a:rPr kumimoji="0" lang="en-US" sz="1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charset="0"/>
                <a:ea typeface="ＭＳ Ｐゴシック" pitchFamily="-110" charset="-128"/>
              </a:rPr>
              <a:t>addu</a:t>
            </a: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charset="0"/>
                <a:ea typeface="ＭＳ Ｐゴシック" pitchFamily="-110" charset="-128"/>
              </a:rPr>
              <a:t> $t0, $t1, $t2	# t0 = t1+t2</a:t>
            </a:r>
          </a:p>
          <a:p>
            <a:pPr lvl="0" fontAlgn="base">
              <a:spcAft>
                <a:spcPct val="0"/>
              </a:spcAft>
              <a:buNone/>
              <a:tabLst>
                <a:tab pos="4398963" algn="l"/>
                <a:tab pos="6400800" algn="l"/>
              </a:tabLst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/>
                <a:ea typeface="ＭＳ Ｐゴシック" pitchFamily="-110" charset="-128"/>
              </a:rPr>
              <a:t>Immediate (one input a constant)	</a:t>
            </a:r>
            <a:r>
              <a:rPr kumimoji="0" lang="en-US" sz="1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charset="0"/>
                <a:ea typeface="ＭＳ Ｐゴシック" pitchFamily="-110" charset="-128"/>
              </a:rPr>
              <a:t>addi</a:t>
            </a: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charset="0"/>
                <a:ea typeface="ＭＳ Ｐゴシック" pitchFamily="-110" charset="-128"/>
              </a:rPr>
              <a:t> $t0, $t1, 100	# t0 = t1+100</a:t>
            </a:r>
          </a:p>
          <a:p>
            <a:pPr lvl="0" fontAlgn="base">
              <a:spcAft>
                <a:spcPct val="0"/>
              </a:spcAft>
              <a:buNone/>
              <a:tabLst>
                <a:tab pos="4398963" algn="l"/>
                <a:tab pos="6400800" algn="l"/>
              </a:tabLst>
            </a:pP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rebuchet MS"/>
              <a:ea typeface="ＭＳ Ｐゴシック" pitchFamily="-110" charset="-128"/>
            </a:endParaRPr>
          </a:p>
          <a:p>
            <a:pPr lvl="0" fontAlgn="base">
              <a:spcAft>
                <a:spcPct val="0"/>
              </a:spcAft>
              <a:buNone/>
              <a:tabLst>
                <a:tab pos="4398963" algn="l"/>
                <a:tab pos="6400800" algn="l"/>
              </a:tabLst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/>
                <a:ea typeface="ＭＳ Ｐゴシック" pitchFamily="-110" charset="-128"/>
              </a:rPr>
              <a:t>Logical:  and, or, nor, </a:t>
            </a:r>
            <a:r>
              <a:rPr kumimoji="0" lang="en-US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/>
                <a:ea typeface="ＭＳ Ｐゴシック" pitchFamily="-110" charset="-128"/>
              </a:rPr>
              <a:t>xor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/>
                <a:ea typeface="ＭＳ Ｐゴシック" pitchFamily="-110" charset="-128"/>
              </a:rPr>
              <a:t>	</a:t>
            </a: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charset="0"/>
                <a:ea typeface="ＭＳ Ｐゴシック" pitchFamily="-110" charset="-128"/>
              </a:rPr>
              <a:t>and $t0, $t1, $t2	# t0 = t1&amp;t2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rebuchet MS"/>
              <a:ea typeface="ＭＳ Ｐゴシック" pitchFamily="-110" charset="-128"/>
            </a:endParaRPr>
          </a:p>
          <a:p>
            <a:pPr lvl="0" fontAlgn="base">
              <a:spcAft>
                <a:spcPct val="0"/>
              </a:spcAft>
              <a:buNone/>
              <a:tabLst>
                <a:tab pos="4398963" algn="l"/>
                <a:tab pos="6400800" algn="l"/>
              </a:tabLst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/>
                <a:ea typeface="ＭＳ Ｐゴシック" pitchFamily="-110" charset="-128"/>
              </a:rPr>
              <a:t>Immediate	</a:t>
            </a:r>
            <a:r>
              <a:rPr kumimoji="0" lang="en-US" sz="1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charset="0"/>
                <a:ea typeface="ＭＳ Ｐゴシック" pitchFamily="-110" charset="-128"/>
              </a:rPr>
              <a:t>andi</a:t>
            </a: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charset="0"/>
                <a:ea typeface="ＭＳ Ｐゴシック" pitchFamily="-110" charset="-128"/>
              </a:rPr>
              <a:t> $t0, $t1, 7	# t0 = t1&amp;b0111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rebuchet MS"/>
              <a:ea typeface="ＭＳ Ｐゴシック" pitchFamily="-110" charset="-128"/>
            </a:endParaRPr>
          </a:p>
          <a:p>
            <a:pPr lvl="0" fontAlgn="base">
              <a:spcAft>
                <a:spcPct val="0"/>
              </a:spcAft>
              <a:buNone/>
              <a:tabLst>
                <a:tab pos="4398963" algn="l"/>
                <a:tab pos="6400800" algn="l"/>
              </a:tabLst>
            </a:pP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rebuchet MS"/>
              <a:ea typeface="ＭＳ Ｐゴシック" pitchFamily="-110" charset="-128"/>
            </a:endParaRPr>
          </a:p>
          <a:p>
            <a:pPr lvl="0" fontAlgn="base">
              <a:spcAft>
                <a:spcPct val="0"/>
              </a:spcAft>
              <a:buNone/>
              <a:tabLst>
                <a:tab pos="4398963" algn="l"/>
                <a:tab pos="6400800" algn="l"/>
              </a:tabLst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/>
                <a:ea typeface="ＭＳ Ｐゴシック" pitchFamily="-110" charset="-128"/>
              </a:rPr>
              <a:t>Shift: left &amp; right logical, arithmetic	</a:t>
            </a:r>
            <a:r>
              <a:rPr kumimoji="0" lang="en-US" sz="1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charset="0"/>
                <a:ea typeface="ＭＳ Ｐゴシック" pitchFamily="-110" charset="-128"/>
              </a:rPr>
              <a:t>sllv</a:t>
            </a: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charset="0"/>
                <a:ea typeface="ＭＳ Ｐゴシック" pitchFamily="-110" charset="-128"/>
              </a:rPr>
              <a:t> $t0, $t1, $t2	# t0 = t1&lt;&lt;t2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rebuchet MS"/>
              <a:ea typeface="ＭＳ Ｐゴシック" pitchFamily="-110" charset="-128"/>
            </a:endParaRPr>
          </a:p>
          <a:p>
            <a:pPr lvl="0" fontAlgn="base">
              <a:spcAft>
                <a:spcPct val="0"/>
              </a:spcAft>
              <a:buNone/>
              <a:tabLst>
                <a:tab pos="4398963" algn="l"/>
                <a:tab pos="6400800" algn="l"/>
              </a:tabLst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/>
                <a:ea typeface="ＭＳ Ｐゴシック" pitchFamily="-110" charset="-128"/>
              </a:rPr>
              <a:t>Immediate	</a:t>
            </a:r>
            <a:r>
              <a:rPr kumimoji="0" lang="en-US" sz="1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charset="0"/>
                <a:ea typeface="ＭＳ Ｐゴシック" pitchFamily="-110" charset="-128"/>
              </a:rPr>
              <a:t>sll</a:t>
            </a: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charset="0"/>
                <a:ea typeface="ＭＳ Ｐゴシック" pitchFamily="-110" charset="-128"/>
              </a:rPr>
              <a:t> $t0, $t1, 6	# t0 = t1&lt;&lt;6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rebuchet MS"/>
              <a:ea typeface="ＭＳ Ｐゴシック" pitchFamily="-11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02554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Basic Operations</a:t>
            </a:r>
            <a:endParaRPr lang="en-US" dirty="0"/>
          </a:p>
        </p:txBody>
      </p:sp>
      <p:sp>
        <p:nvSpPr>
          <p:cNvPr id="29700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pPr marL="0" lvl="0" indent="0" fontAlgn="base">
              <a:spcAft>
                <a:spcPct val="0"/>
              </a:spcAft>
              <a:buNone/>
              <a:tabLst>
                <a:tab pos="4398963" algn="l"/>
                <a:tab pos="6400800" algn="l"/>
              </a:tabLst>
            </a:pP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rebuchet MS"/>
              <a:ea typeface="ＭＳ Ｐゴシック" pitchFamily="-110" charset="-128"/>
            </a:endParaRPr>
          </a:p>
          <a:p>
            <a:pPr lvl="0" fontAlgn="base">
              <a:spcAft>
                <a:spcPct val="0"/>
              </a:spcAft>
              <a:buNone/>
              <a:tabLst>
                <a:tab pos="4398963" algn="l"/>
                <a:tab pos="6400800" algn="l"/>
              </a:tabLst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/>
                <a:ea typeface="ＭＳ Ｐゴシック" pitchFamily="-110" charset="-128"/>
              </a:rPr>
              <a:t>Mathematic:  add, sub, </a:t>
            </a:r>
            <a:r>
              <a:rPr kumimoji="0" lang="en-US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/>
                <a:ea typeface="ＭＳ Ｐゴシック" pitchFamily="-110" charset="-128"/>
              </a:rPr>
              <a:t>mult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/>
                <a:ea typeface="ＭＳ Ｐゴシック" pitchFamily="-110" charset="-128"/>
              </a:rPr>
              <a:t>, div	</a:t>
            </a: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charset="0"/>
                <a:ea typeface="ＭＳ Ｐゴシック" pitchFamily="-110" charset="-128"/>
              </a:rPr>
              <a:t>add $t0, $t1, $t2	# t0 = t1+t2</a:t>
            </a:r>
          </a:p>
          <a:p>
            <a:pPr lvl="0" fontAlgn="base">
              <a:spcAft>
                <a:spcPct val="0"/>
              </a:spcAft>
              <a:buNone/>
              <a:tabLst>
                <a:tab pos="4398963" algn="l"/>
                <a:tab pos="6400800" algn="l"/>
              </a:tabLst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/>
                <a:ea typeface="ＭＳ Ｐゴシック" pitchFamily="-110" charset="-128"/>
              </a:rPr>
              <a:t>Unsigned (changes overflow condition)	</a:t>
            </a:r>
            <a:r>
              <a:rPr kumimoji="0" lang="en-US" sz="1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charset="0"/>
                <a:ea typeface="ＭＳ Ｐゴシック" pitchFamily="-110" charset="-128"/>
              </a:rPr>
              <a:t>addu</a:t>
            </a: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charset="0"/>
                <a:ea typeface="ＭＳ Ｐゴシック" pitchFamily="-110" charset="-128"/>
              </a:rPr>
              <a:t> $t0, $t1, $t2	# t0 = t1+t2</a:t>
            </a:r>
          </a:p>
          <a:p>
            <a:pPr lvl="0" fontAlgn="base">
              <a:spcAft>
                <a:spcPct val="0"/>
              </a:spcAft>
              <a:buNone/>
              <a:tabLst>
                <a:tab pos="4398963" algn="l"/>
                <a:tab pos="6400800" algn="l"/>
              </a:tabLst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/>
                <a:ea typeface="ＭＳ Ｐゴシック" pitchFamily="-110" charset="-128"/>
              </a:rPr>
              <a:t>Immediate (one input a constant)	</a:t>
            </a:r>
            <a:r>
              <a:rPr kumimoji="0" lang="en-US" sz="1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charset="0"/>
                <a:ea typeface="ＭＳ Ｐゴシック" pitchFamily="-110" charset="-128"/>
              </a:rPr>
              <a:t>addi</a:t>
            </a: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charset="0"/>
                <a:ea typeface="ＭＳ Ｐゴシック" pitchFamily="-110" charset="-128"/>
              </a:rPr>
              <a:t> $t0, $t1, 100	# t0 = t1+100</a:t>
            </a:r>
          </a:p>
          <a:p>
            <a:pPr lvl="0" fontAlgn="base">
              <a:spcAft>
                <a:spcPct val="0"/>
              </a:spcAft>
              <a:buNone/>
              <a:tabLst>
                <a:tab pos="4398963" algn="l"/>
                <a:tab pos="6400800" algn="l"/>
              </a:tabLst>
            </a:pP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rebuchet MS"/>
              <a:ea typeface="ＭＳ Ｐゴシック" pitchFamily="-110" charset="-128"/>
            </a:endParaRPr>
          </a:p>
          <a:p>
            <a:pPr lvl="0" fontAlgn="base">
              <a:spcAft>
                <a:spcPct val="0"/>
              </a:spcAft>
              <a:buNone/>
              <a:tabLst>
                <a:tab pos="4398963" algn="l"/>
                <a:tab pos="6400800" algn="l"/>
              </a:tabLst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/>
                <a:ea typeface="ＭＳ Ｐゴシック" pitchFamily="-110" charset="-128"/>
              </a:rPr>
              <a:t>Logical:  and, or, nor, </a:t>
            </a:r>
            <a:r>
              <a:rPr kumimoji="0" lang="en-US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/>
                <a:ea typeface="ＭＳ Ｐゴシック" pitchFamily="-110" charset="-128"/>
              </a:rPr>
              <a:t>xor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/>
                <a:ea typeface="ＭＳ Ｐゴシック" pitchFamily="-110" charset="-128"/>
              </a:rPr>
              <a:t>	</a:t>
            </a: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charset="0"/>
                <a:ea typeface="ＭＳ Ｐゴシック" pitchFamily="-110" charset="-128"/>
              </a:rPr>
              <a:t>and $t0, $t1, $t2	# t0 = t1&amp;t2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rebuchet MS"/>
              <a:ea typeface="ＭＳ Ｐゴシック" pitchFamily="-110" charset="-128"/>
            </a:endParaRPr>
          </a:p>
          <a:p>
            <a:pPr lvl="0" fontAlgn="base">
              <a:spcAft>
                <a:spcPct val="0"/>
              </a:spcAft>
              <a:buNone/>
              <a:tabLst>
                <a:tab pos="4398963" algn="l"/>
                <a:tab pos="6400800" algn="l"/>
              </a:tabLst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/>
                <a:ea typeface="ＭＳ Ｐゴシック" pitchFamily="-110" charset="-128"/>
              </a:rPr>
              <a:t>Immediate	</a:t>
            </a:r>
            <a:r>
              <a:rPr kumimoji="0" lang="en-US" sz="1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charset="0"/>
                <a:ea typeface="ＭＳ Ｐゴシック" pitchFamily="-110" charset="-128"/>
              </a:rPr>
              <a:t>andi</a:t>
            </a: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charset="0"/>
                <a:ea typeface="ＭＳ Ｐゴシック" pitchFamily="-110" charset="-128"/>
              </a:rPr>
              <a:t> $t0, $t1, 7	# t0 = t1&amp;b0111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rebuchet MS"/>
              <a:ea typeface="ＭＳ Ｐゴシック" pitchFamily="-110" charset="-128"/>
            </a:endParaRPr>
          </a:p>
          <a:p>
            <a:pPr lvl="0" fontAlgn="base">
              <a:spcAft>
                <a:spcPct val="0"/>
              </a:spcAft>
              <a:buNone/>
              <a:tabLst>
                <a:tab pos="4398963" algn="l"/>
                <a:tab pos="6400800" algn="l"/>
              </a:tabLst>
            </a:pP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rebuchet MS"/>
              <a:ea typeface="ＭＳ Ｐゴシック" pitchFamily="-110" charset="-128"/>
            </a:endParaRPr>
          </a:p>
          <a:p>
            <a:pPr lvl="0" fontAlgn="base">
              <a:spcAft>
                <a:spcPct val="0"/>
              </a:spcAft>
              <a:buNone/>
              <a:tabLst>
                <a:tab pos="4398963" algn="l"/>
                <a:tab pos="6400800" algn="l"/>
              </a:tabLst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/>
                <a:ea typeface="ＭＳ Ｐゴシック" pitchFamily="-110" charset="-128"/>
              </a:rPr>
              <a:t>Shift: left &amp; right logical, arithmetic	</a:t>
            </a:r>
            <a:r>
              <a:rPr kumimoji="0" lang="en-US" sz="1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charset="0"/>
                <a:ea typeface="ＭＳ Ｐゴシック" pitchFamily="-110" charset="-128"/>
              </a:rPr>
              <a:t>sllv</a:t>
            </a: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charset="0"/>
                <a:ea typeface="ＭＳ Ｐゴシック" pitchFamily="-110" charset="-128"/>
              </a:rPr>
              <a:t> $t0, $t1, $t2	# t0 = t1&lt;&lt;t2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rebuchet MS"/>
              <a:ea typeface="ＭＳ Ｐゴシック" pitchFamily="-110" charset="-128"/>
            </a:endParaRPr>
          </a:p>
          <a:p>
            <a:pPr lvl="0" fontAlgn="base">
              <a:spcAft>
                <a:spcPct val="0"/>
              </a:spcAft>
              <a:buNone/>
              <a:tabLst>
                <a:tab pos="4398963" algn="l"/>
                <a:tab pos="6400800" algn="l"/>
              </a:tabLst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/>
                <a:ea typeface="ＭＳ Ｐゴシック" pitchFamily="-110" charset="-128"/>
              </a:rPr>
              <a:t>Immediate	</a:t>
            </a:r>
            <a:r>
              <a:rPr kumimoji="0" lang="en-US" sz="1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charset="0"/>
                <a:ea typeface="ＭＳ Ｐゴシック" pitchFamily="-110" charset="-128"/>
              </a:rPr>
              <a:t>sll</a:t>
            </a: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charset="0"/>
                <a:ea typeface="ＭＳ Ｐゴシック" pitchFamily="-110" charset="-128"/>
              </a:rPr>
              <a:t> $t0, $t1, 6	# t0 = t1&lt;&lt;6</a:t>
            </a:r>
          </a:p>
          <a:p>
            <a:pPr lvl="0" fontAlgn="base">
              <a:spcAft>
                <a:spcPct val="0"/>
              </a:spcAft>
              <a:buNone/>
              <a:tabLst>
                <a:tab pos="4398963" algn="l"/>
                <a:tab pos="6400800" algn="l"/>
              </a:tabLst>
            </a:pPr>
            <a:endParaRPr lang="en-US" sz="1400" kern="0" dirty="0">
              <a:solidFill>
                <a:srgbClr val="000000"/>
              </a:solidFill>
              <a:latin typeface="Courier New" charset="0"/>
              <a:ea typeface="ＭＳ Ｐゴシック" pitchFamily="-110" charset="-128"/>
            </a:endParaRPr>
          </a:p>
          <a:p>
            <a:pPr lvl="0" algn="ctr" fontAlgn="base">
              <a:spcAft>
                <a:spcPct val="0"/>
              </a:spcAft>
              <a:buNone/>
              <a:tabLst>
                <a:tab pos="4398963" algn="l"/>
                <a:tab pos="6400800" algn="l"/>
              </a:tabLst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(Body)"/>
                <a:ea typeface="ＭＳ Ｐゴシック" pitchFamily="-110" charset="-128"/>
              </a:rPr>
              <a:t>Use A Cheat Sheet</a:t>
            </a:r>
            <a:r>
              <a:rPr kumimoji="0" lang="en-US" sz="28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(Body)"/>
                <a:ea typeface="ＭＳ Ｐゴシック" pitchFamily="-110" charset="-128"/>
              </a:rPr>
              <a:t> For These</a:t>
            </a: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 (Body)"/>
              <a:ea typeface="ＭＳ Ｐゴシック" pitchFamily="-11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85039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First Assembly Program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Average Four Numbers</a:t>
            </a:r>
          </a:p>
          <a:p>
            <a:endParaRPr lang="en-US" dirty="0"/>
          </a:p>
          <a:p>
            <a:r>
              <a:rPr lang="en-US" dirty="0" smtClean="0"/>
              <a:t>$t5 = ($t0 + $t1 + $t2 + $t3)/4</a:t>
            </a:r>
          </a:p>
          <a:p>
            <a:endParaRPr lang="en-US" dirty="0"/>
          </a:p>
          <a:p>
            <a:r>
              <a:rPr lang="en-US" dirty="0" smtClean="0"/>
              <a:t>How do we write this in MIPS Assembly?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5398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First Assembly Program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$t5 = ($t0 + $t1 + $t2 + $t3)/4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add	$t5, $t0, $t1	# </a:t>
            </a:r>
            <a:r>
              <a:rPr lang="en-US" dirty="0" smtClean="0"/>
              <a:t>$t5 = $t0 + $t1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add	$t5, $t5, $t2	# $t5 += $t2 </a:t>
            </a:r>
          </a:p>
          <a:p>
            <a:pPr marL="0" indent="0">
              <a:buNone/>
            </a:pPr>
            <a:r>
              <a:rPr lang="en-US" dirty="0"/>
              <a:t>a</a:t>
            </a:r>
            <a:r>
              <a:rPr lang="en-US" dirty="0" smtClean="0"/>
              <a:t>dd	$t5, $t5, $t3	# $t5 += $t3</a:t>
            </a:r>
          </a:p>
          <a:p>
            <a:pPr marL="0" indent="0">
              <a:buNone/>
            </a:pPr>
            <a:r>
              <a:rPr lang="en-US" dirty="0" smtClean="0"/>
              <a:t>???</a:t>
            </a:r>
            <a:r>
              <a:rPr lang="en-US" dirty="0"/>
              <a:t>	</a:t>
            </a:r>
            <a:r>
              <a:rPr lang="en-US" dirty="0" smtClean="0"/>
              <a:t>$t5, $t5, 2		</a:t>
            </a:r>
            <a:r>
              <a:rPr lang="en-US" dirty="0" smtClean="0"/>
              <a:t># $t5 /= 4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Which Shift do we use?</a:t>
            </a:r>
          </a:p>
          <a:p>
            <a:pPr marL="0" indent="0">
              <a:buNone/>
            </a:pPr>
            <a:r>
              <a:rPr lang="en-US" dirty="0" smtClean="0"/>
              <a:t>What assumptions are we making for the inputs?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1063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Jumping and Branching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Review:</a:t>
            </a:r>
          </a:p>
          <a:p>
            <a:pPr lvl="1"/>
            <a:r>
              <a:rPr lang="en-US" dirty="0" smtClean="0"/>
              <a:t>Jumps change the Program Counter, period.</a:t>
            </a:r>
          </a:p>
          <a:p>
            <a:pPr lvl="1"/>
            <a:r>
              <a:rPr lang="en-US" dirty="0" smtClean="0"/>
              <a:t>Branches check a condition and optionally jump.</a:t>
            </a:r>
          </a:p>
          <a:p>
            <a:pPr lvl="1"/>
            <a:r>
              <a:rPr lang="en-US" dirty="0" smtClean="0"/>
              <a:t>Needs a target location or offset to go to/by</a:t>
            </a:r>
          </a:p>
          <a:p>
            <a:pPr marL="457200" lvl="1" indent="0">
              <a:buNone/>
            </a:pPr>
            <a:r>
              <a:rPr lang="en-US" dirty="0" smtClean="0"/>
              <a:t> </a:t>
            </a:r>
            <a:endParaRPr lang="en-US" dirty="0"/>
          </a:p>
          <a:p>
            <a:r>
              <a:rPr lang="en-US" dirty="0" smtClean="0"/>
              <a:t>Calculating jump locations by hand is boring</a:t>
            </a:r>
          </a:p>
          <a:p>
            <a:pPr lvl="1"/>
            <a:r>
              <a:rPr lang="en-US" dirty="0" smtClean="0"/>
              <a:t>Let the Assembler do it for us!</a:t>
            </a:r>
          </a:p>
          <a:p>
            <a:pPr lvl="1"/>
            <a:r>
              <a:rPr lang="en-US" dirty="0" smtClean="0"/>
              <a:t>Use Labels</a:t>
            </a:r>
          </a:p>
        </p:txBody>
      </p:sp>
    </p:spTree>
    <p:extLst>
      <p:ext uri="{BB962C8B-B14F-4D97-AF65-F5344CB8AC3E}">
        <p14:creationId xmlns:p14="http://schemas.microsoft.com/office/powerpoint/2010/main" val="2212523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Jumping / Branching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if (a ==b)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a+=3</a:t>
            </a:r>
          </a:p>
          <a:p>
            <a:pPr marL="0" indent="0">
              <a:buNone/>
            </a:pPr>
            <a:r>
              <a:rPr lang="en-US" dirty="0" smtClean="0"/>
              <a:t>else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b+=7</a:t>
            </a:r>
          </a:p>
          <a:p>
            <a:pPr marL="0" indent="0">
              <a:buNone/>
            </a:pPr>
            <a:r>
              <a:rPr lang="en-US" dirty="0" smtClean="0"/>
              <a:t>c=</a:t>
            </a:r>
            <a:r>
              <a:rPr lang="en-US" dirty="0" err="1" smtClean="0"/>
              <a:t>a+b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 simple example to show case jumping and branching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7505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Context of Assembly</a:t>
            </a:r>
          </a:p>
          <a:p>
            <a:endParaRPr lang="en-US" dirty="0"/>
          </a:p>
          <a:p>
            <a:r>
              <a:rPr lang="en-US" dirty="0" smtClean="0"/>
              <a:t>Your First Assembly Programs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3722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Jumping / Branching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if (a ==b)</a:t>
            </a:r>
          </a:p>
          <a:p>
            <a:pPr marL="0" indent="0">
              <a:buNone/>
            </a:pPr>
            <a:r>
              <a:rPr lang="en-US" dirty="0" smtClean="0"/>
              <a:t>	a+=3;</a:t>
            </a:r>
          </a:p>
          <a:p>
            <a:pPr marL="0" indent="0">
              <a:buNone/>
            </a:pPr>
            <a:r>
              <a:rPr lang="en-US" dirty="0" smtClean="0"/>
              <a:t>ELSEIF:</a:t>
            </a:r>
          </a:p>
          <a:p>
            <a:pPr marL="0" indent="0">
              <a:buNone/>
            </a:pPr>
            <a:r>
              <a:rPr lang="en-US" dirty="0" smtClean="0"/>
              <a:t>	b+=7;</a:t>
            </a:r>
          </a:p>
          <a:p>
            <a:pPr marL="0" indent="0">
              <a:buNone/>
            </a:pPr>
            <a:r>
              <a:rPr lang="en-US" dirty="0" smtClean="0"/>
              <a:t>ENDIF:</a:t>
            </a:r>
          </a:p>
          <a:p>
            <a:pPr marL="0" indent="0">
              <a:buNone/>
            </a:pPr>
            <a:r>
              <a:rPr lang="en-US" dirty="0" smtClean="0"/>
              <a:t>c=</a:t>
            </a:r>
            <a:r>
              <a:rPr lang="en-US" dirty="0" err="1" smtClean="0"/>
              <a:t>a+b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Add labels to indicate our branch / jump targets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8386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Jumping / Branching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if (a !=b) </a:t>
            </a:r>
            <a:r>
              <a:rPr lang="en-US" dirty="0" err="1" smtClean="0"/>
              <a:t>goto</a:t>
            </a:r>
            <a:r>
              <a:rPr lang="en-US" dirty="0" smtClean="0"/>
              <a:t> ELSEIF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a+=3;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 smtClean="0"/>
              <a:t>goto</a:t>
            </a:r>
            <a:r>
              <a:rPr lang="en-US" dirty="0" smtClean="0"/>
              <a:t> ENDIF</a:t>
            </a:r>
          </a:p>
          <a:p>
            <a:pPr marL="0" indent="0">
              <a:buNone/>
            </a:pPr>
            <a:r>
              <a:rPr lang="en-US" dirty="0" smtClean="0"/>
              <a:t>ELSEIF: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b+=7;</a:t>
            </a:r>
          </a:p>
          <a:p>
            <a:pPr marL="0" indent="0">
              <a:buNone/>
            </a:pPr>
            <a:r>
              <a:rPr lang="en-US" dirty="0" smtClean="0"/>
              <a:t>ENDIF:</a:t>
            </a:r>
          </a:p>
          <a:p>
            <a:pPr marL="0" indent="0">
              <a:buNone/>
            </a:pPr>
            <a:r>
              <a:rPr lang="en-US" dirty="0" smtClean="0"/>
              <a:t>c=</a:t>
            </a:r>
            <a:r>
              <a:rPr lang="en-US" dirty="0" err="1" smtClean="0"/>
              <a:t>a+b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Rewrite our if statements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If (x) do y becomes</a:t>
            </a:r>
          </a:p>
          <a:p>
            <a:pPr marL="0" indent="0">
              <a:buNone/>
            </a:pPr>
            <a:r>
              <a:rPr lang="en-US" dirty="0" smtClean="0"/>
              <a:t>If (~x) skip 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1900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Jumping / Branching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bne</a:t>
            </a:r>
            <a:r>
              <a:rPr lang="en-US" dirty="0" smtClean="0"/>
              <a:t> a, b, ELSEIF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a+=3;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j ENDIF</a:t>
            </a:r>
          </a:p>
          <a:p>
            <a:pPr marL="0" indent="0">
              <a:buNone/>
            </a:pPr>
            <a:r>
              <a:rPr lang="en-US" dirty="0" smtClean="0"/>
              <a:t>ELSEIF: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b+=7;</a:t>
            </a:r>
          </a:p>
          <a:p>
            <a:pPr marL="0" indent="0">
              <a:buNone/>
            </a:pPr>
            <a:r>
              <a:rPr lang="en-US" dirty="0" smtClean="0"/>
              <a:t>ENDIF:</a:t>
            </a:r>
          </a:p>
          <a:p>
            <a:pPr marL="0" indent="0">
              <a:buNone/>
            </a:pPr>
            <a:r>
              <a:rPr lang="en-US" dirty="0" smtClean="0"/>
              <a:t>c=</a:t>
            </a:r>
            <a:r>
              <a:rPr lang="en-US" dirty="0" err="1" smtClean="0"/>
              <a:t>a+b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Use specific jump and branch operations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7074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Jumping / Branching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bne</a:t>
            </a:r>
            <a:r>
              <a:rPr lang="en-US" dirty="0" smtClean="0"/>
              <a:t> a, b, ELSEIF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add a, a, 3</a:t>
            </a:r>
          </a:p>
          <a:p>
            <a:pPr marL="0" indent="0">
              <a:buNone/>
            </a:pPr>
            <a:r>
              <a:rPr lang="en-US" dirty="0" smtClean="0"/>
              <a:t>	j ENDIF</a:t>
            </a:r>
          </a:p>
          <a:p>
            <a:pPr marL="0" indent="0">
              <a:buNone/>
            </a:pPr>
            <a:r>
              <a:rPr lang="en-US" dirty="0" smtClean="0"/>
              <a:t>ELSEIF:</a:t>
            </a:r>
          </a:p>
          <a:p>
            <a:pPr marL="0" indent="0">
              <a:buNone/>
            </a:pPr>
            <a:r>
              <a:rPr lang="en-US" dirty="0" smtClean="0"/>
              <a:t>	add b, b, 7</a:t>
            </a:r>
          </a:p>
          <a:p>
            <a:pPr marL="0" indent="0">
              <a:buNone/>
            </a:pPr>
            <a:r>
              <a:rPr lang="en-US" dirty="0" smtClean="0"/>
              <a:t>ENDIF:</a:t>
            </a:r>
          </a:p>
          <a:p>
            <a:pPr marL="0" indent="0">
              <a:buNone/>
            </a:pPr>
            <a:r>
              <a:rPr lang="en-US" dirty="0"/>
              <a:t>a</a:t>
            </a:r>
            <a:r>
              <a:rPr lang="en-US" dirty="0" smtClean="0"/>
              <a:t>dd c, a, b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Translate remaining code</a:t>
            </a:r>
          </a:p>
          <a:p>
            <a:endParaRPr lang="en-US" dirty="0"/>
          </a:p>
          <a:p>
            <a:r>
              <a:rPr lang="en-US" dirty="0" err="1" smtClean="0"/>
              <a:t>Todo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Assign registers to </a:t>
            </a:r>
            <a:r>
              <a:rPr lang="en-US" dirty="0" err="1" smtClean="0"/>
              <a:t>a,b,c</a:t>
            </a:r>
            <a:endParaRPr lang="en-US" dirty="0" smtClean="0"/>
          </a:p>
          <a:p>
            <a:pPr lvl="2"/>
            <a:r>
              <a:rPr lang="en-US" dirty="0" smtClean="0"/>
              <a:t>Human Job</a:t>
            </a:r>
          </a:p>
          <a:p>
            <a:pPr lvl="1"/>
            <a:r>
              <a:rPr lang="en-US" dirty="0" smtClean="0"/>
              <a:t>Calculate offsets</a:t>
            </a:r>
          </a:p>
          <a:p>
            <a:pPr lvl="2"/>
            <a:r>
              <a:rPr lang="en-US" dirty="0" smtClean="0"/>
              <a:t>Assembler Job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8213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Desk/Board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Download MARS</a:t>
            </a:r>
          </a:p>
          <a:p>
            <a:pPr marL="457200" lvl="1" indent="0">
              <a:buNone/>
            </a:pPr>
            <a:r>
              <a:rPr lang="en-US" dirty="0" smtClean="0">
                <a:hlinkClick r:id="rId2"/>
              </a:rPr>
              <a:t>http://courses.missouristate.edu/kenvollmar/mars/</a:t>
            </a:r>
            <a:endParaRPr lang="en-US" dirty="0" smtClean="0"/>
          </a:p>
          <a:p>
            <a:pPr marL="457200" lvl="1" indent="0">
              <a:buNone/>
            </a:pPr>
            <a:r>
              <a:rPr lang="en-US" dirty="0" smtClean="0">
                <a:hlinkClick r:id="rId3"/>
              </a:rPr>
              <a:t>http://goo.gl/mOsZ8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Open the environment, start writing assembly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Hint: Work through the process methodically</a:t>
            </a:r>
          </a:p>
        </p:txBody>
      </p:sp>
    </p:spTree>
    <p:extLst>
      <p:ext uri="{BB962C8B-B14F-4D97-AF65-F5344CB8AC3E}">
        <p14:creationId xmlns:p14="http://schemas.microsoft.com/office/powerpoint/2010/main" val="2639577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Desk/Board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Calculate the Sum of integers [0,N]</a:t>
            </a:r>
          </a:p>
          <a:p>
            <a:r>
              <a:rPr lang="en-US" dirty="0" smtClean="0"/>
              <a:t>Calculate Nth Fibonacci Number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Hints:</a:t>
            </a:r>
            <a:endParaRPr lang="en-US" dirty="0"/>
          </a:p>
          <a:p>
            <a:pPr lvl="1"/>
            <a:r>
              <a:rPr lang="en-US" dirty="0" smtClean="0"/>
              <a:t>N starts in $a0, put answer in $v0</a:t>
            </a:r>
          </a:p>
          <a:p>
            <a:pPr lvl="1"/>
            <a:r>
              <a:rPr lang="en-US" dirty="0" smtClean="0"/>
              <a:t>Use $t0-$t9 as temporary storage</a:t>
            </a:r>
          </a:p>
          <a:p>
            <a:pPr lvl="1"/>
            <a:r>
              <a:rPr lang="en-US" dirty="0" smtClean="0"/>
              <a:t>Set initial conditions with </a:t>
            </a:r>
            <a:r>
              <a:rPr lang="en-US" sz="1700" dirty="0" smtClean="0">
                <a:latin typeface="Courier New" pitchFamily="49" charset="0"/>
                <a:cs typeface="Courier New" pitchFamily="49" charset="0"/>
              </a:rPr>
              <a:t>add &lt;</a:t>
            </a:r>
            <a:r>
              <a:rPr lang="en-US" sz="1700" dirty="0" err="1" smtClean="0">
                <a:latin typeface="Courier New" pitchFamily="49" charset="0"/>
                <a:cs typeface="Courier New" pitchFamily="49" charset="0"/>
              </a:rPr>
              <a:t>dest</a:t>
            </a:r>
            <a:r>
              <a:rPr lang="en-US" sz="1700" dirty="0" smtClean="0">
                <a:latin typeface="Courier New" pitchFamily="49" charset="0"/>
                <a:cs typeface="Courier New" pitchFamily="49" charset="0"/>
              </a:rPr>
              <a:t>&gt;, $zero, value</a:t>
            </a:r>
          </a:p>
          <a:p>
            <a:pPr lvl="1"/>
            <a:r>
              <a:rPr lang="en-US" dirty="0" smtClean="0">
                <a:solidFill>
                  <a:prstClr val="black"/>
                </a:solidFill>
              </a:rPr>
              <a:t>Comment with #</a:t>
            </a:r>
          </a:p>
          <a:p>
            <a:r>
              <a:rPr lang="en-US" dirty="0" smtClean="0">
                <a:solidFill>
                  <a:prstClr val="black"/>
                </a:solidFill>
              </a:rPr>
              <a:t>Bonus:</a:t>
            </a:r>
          </a:p>
          <a:p>
            <a:pPr lvl="1"/>
            <a:r>
              <a:rPr lang="en-US" dirty="0">
                <a:solidFill>
                  <a:prstClr val="black"/>
                </a:solidFill>
              </a:rPr>
              <a:t>Find Square Root (with a Nope Loop? binary search?)</a:t>
            </a:r>
          </a:p>
          <a:p>
            <a:pPr lvl="1"/>
            <a:r>
              <a:rPr lang="en-US" dirty="0" smtClean="0">
                <a:solidFill>
                  <a:prstClr val="black"/>
                </a:solidFill>
              </a:rPr>
              <a:t>Find Nth Prime</a:t>
            </a:r>
          </a:p>
        </p:txBody>
      </p:sp>
    </p:spTree>
    <p:extLst>
      <p:ext uri="{BB962C8B-B14F-4D97-AF65-F5344CB8AC3E}">
        <p14:creationId xmlns:p14="http://schemas.microsoft.com/office/powerpoint/2010/main" val="1074456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Memory Organization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Lets talk to Data Memory!</a:t>
            </a:r>
          </a:p>
          <a:p>
            <a:endParaRPr lang="en-US" dirty="0"/>
          </a:p>
          <a:p>
            <a:r>
              <a:rPr lang="en-US" dirty="0" smtClean="0"/>
              <a:t>Viewed as an 1-dimension array</a:t>
            </a:r>
          </a:p>
          <a:p>
            <a:endParaRPr lang="en-US" dirty="0"/>
          </a:p>
          <a:p>
            <a:r>
              <a:rPr lang="en-US" dirty="0" smtClean="0"/>
              <a:t>Memory address indexes into array</a:t>
            </a:r>
          </a:p>
          <a:p>
            <a:endParaRPr lang="en-US" dirty="0"/>
          </a:p>
          <a:p>
            <a:r>
              <a:rPr lang="en-US" dirty="0" smtClean="0"/>
              <a:t>Byte Addressable: </a:t>
            </a:r>
          </a:p>
          <a:p>
            <a:pPr lvl="1"/>
            <a:r>
              <a:rPr lang="en-US" dirty="0" smtClean="0"/>
              <a:t>8 bits of data per address</a:t>
            </a:r>
            <a:endParaRPr lang="en-US" dirty="0"/>
          </a:p>
        </p:txBody>
      </p:sp>
      <p:sp>
        <p:nvSpPr>
          <p:cNvPr id="4" name="Rectangle 4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7208837" y="2562726"/>
            <a:ext cx="1127125" cy="2370138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Line 5"/>
          <p:cNvSpPr>
            <a:spLocks noChangeShapeType="1"/>
          </p:cNvSpPr>
          <p:nvPr>
            <p:custDataLst>
              <p:tags r:id="rId2"/>
            </p:custDataLst>
          </p:nvPr>
        </p:nvSpPr>
        <p:spPr bwMode="auto">
          <a:xfrm>
            <a:off x="7210425" y="2894514"/>
            <a:ext cx="1112837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Line 6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>
            <a:off x="7210425" y="3234239"/>
            <a:ext cx="1112837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Line 7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>
            <a:off x="7210425" y="3572376"/>
            <a:ext cx="1112837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Line 8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7210425" y="3910514"/>
            <a:ext cx="1112837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Line 9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>
            <a:off x="7210425" y="4248651"/>
            <a:ext cx="1112837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Line 10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7210425" y="4588376"/>
            <a:ext cx="1112837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Line 11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7210425" y="4926514"/>
            <a:ext cx="1112837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Rectangle 12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6977062" y="2569076"/>
            <a:ext cx="501650" cy="3889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19050" tIns="26988" rIns="19050" bIns="26988">
            <a:prstTxWarp prst="textNoShape">
              <a:avLst/>
            </a:prstTxWarp>
          </a:bodyPr>
          <a:lstStyle/>
          <a:p>
            <a:pPr defTabSz="904875" eaLnBrk="0" hangingPunct="0">
              <a:lnSpc>
                <a:spcPts val="2100"/>
              </a:lnSpc>
              <a:tabLst>
                <a:tab pos="452438" algn="l"/>
                <a:tab pos="904875" algn="l"/>
                <a:tab pos="1357313" algn="l"/>
              </a:tabLst>
            </a:pPr>
            <a:r>
              <a:rPr lang="en-US">
                <a:solidFill>
                  <a:srgbClr val="000000"/>
                </a:solidFill>
                <a:latin typeface="Trebuchet MS" charset="0"/>
              </a:rPr>
              <a:t>0</a:t>
            </a:r>
          </a:p>
        </p:txBody>
      </p:sp>
      <p:sp>
        <p:nvSpPr>
          <p:cNvPr id="13" name="Rectangle 13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6977062" y="2907214"/>
            <a:ext cx="501650" cy="3889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19050" tIns="26988" rIns="19050" bIns="26988">
            <a:prstTxWarp prst="textNoShape">
              <a:avLst/>
            </a:prstTxWarp>
          </a:bodyPr>
          <a:lstStyle/>
          <a:p>
            <a:pPr defTabSz="904875" eaLnBrk="0" hangingPunct="0">
              <a:lnSpc>
                <a:spcPts val="2100"/>
              </a:lnSpc>
              <a:tabLst>
                <a:tab pos="452438" algn="l"/>
                <a:tab pos="904875" algn="l"/>
                <a:tab pos="1357313" algn="l"/>
              </a:tabLst>
            </a:pPr>
            <a:r>
              <a:rPr lang="en-US">
                <a:solidFill>
                  <a:srgbClr val="000000"/>
                </a:solidFill>
                <a:latin typeface="Trebuchet MS" charset="0"/>
              </a:rPr>
              <a:t>1</a:t>
            </a:r>
          </a:p>
        </p:txBody>
      </p:sp>
      <p:sp>
        <p:nvSpPr>
          <p:cNvPr id="14" name="Rectangle 14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6977062" y="3246939"/>
            <a:ext cx="501650" cy="3873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19050" tIns="26988" rIns="19050" bIns="26988">
            <a:prstTxWarp prst="textNoShape">
              <a:avLst/>
            </a:prstTxWarp>
          </a:bodyPr>
          <a:lstStyle/>
          <a:p>
            <a:pPr defTabSz="904875" eaLnBrk="0" hangingPunct="0">
              <a:lnSpc>
                <a:spcPts val="2100"/>
              </a:lnSpc>
              <a:tabLst>
                <a:tab pos="452438" algn="l"/>
                <a:tab pos="904875" algn="l"/>
                <a:tab pos="1357313" algn="l"/>
              </a:tabLst>
            </a:pPr>
            <a:r>
              <a:rPr lang="en-US">
                <a:solidFill>
                  <a:srgbClr val="000000"/>
                </a:solidFill>
                <a:latin typeface="Trebuchet MS" charset="0"/>
              </a:rPr>
              <a:t>2</a:t>
            </a:r>
          </a:p>
        </p:txBody>
      </p:sp>
      <p:sp>
        <p:nvSpPr>
          <p:cNvPr id="15" name="Rectangle 15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6977062" y="3585076"/>
            <a:ext cx="501650" cy="3889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19050" tIns="26988" rIns="19050" bIns="26988">
            <a:prstTxWarp prst="textNoShape">
              <a:avLst/>
            </a:prstTxWarp>
          </a:bodyPr>
          <a:lstStyle/>
          <a:p>
            <a:pPr defTabSz="904875" eaLnBrk="0" hangingPunct="0">
              <a:lnSpc>
                <a:spcPts val="2100"/>
              </a:lnSpc>
              <a:tabLst>
                <a:tab pos="452438" algn="l"/>
                <a:tab pos="904875" algn="l"/>
                <a:tab pos="1357313" algn="l"/>
              </a:tabLst>
            </a:pPr>
            <a:r>
              <a:rPr lang="en-US">
                <a:solidFill>
                  <a:srgbClr val="000000"/>
                </a:solidFill>
                <a:latin typeface="Trebuchet MS" charset="0"/>
              </a:rPr>
              <a:t>3</a:t>
            </a:r>
          </a:p>
        </p:txBody>
      </p:sp>
      <p:sp>
        <p:nvSpPr>
          <p:cNvPr id="16" name="Rectangle 16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6977062" y="3923214"/>
            <a:ext cx="501650" cy="3889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19050" tIns="26988" rIns="19050" bIns="26988">
            <a:prstTxWarp prst="textNoShape">
              <a:avLst/>
            </a:prstTxWarp>
          </a:bodyPr>
          <a:lstStyle/>
          <a:p>
            <a:pPr defTabSz="904875" eaLnBrk="0" hangingPunct="0">
              <a:lnSpc>
                <a:spcPts val="2100"/>
              </a:lnSpc>
              <a:tabLst>
                <a:tab pos="452438" algn="l"/>
                <a:tab pos="904875" algn="l"/>
                <a:tab pos="1357313" algn="l"/>
              </a:tabLst>
            </a:pPr>
            <a:r>
              <a:rPr lang="en-US">
                <a:solidFill>
                  <a:srgbClr val="000000"/>
                </a:solidFill>
                <a:latin typeface="Trebuchet MS" charset="0"/>
              </a:rPr>
              <a:t>4</a:t>
            </a:r>
          </a:p>
        </p:txBody>
      </p:sp>
      <p:sp>
        <p:nvSpPr>
          <p:cNvPr id="17" name="Rectangle 17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6977062" y="4261351"/>
            <a:ext cx="501650" cy="3889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19050" tIns="26988" rIns="19050" bIns="26988">
            <a:prstTxWarp prst="textNoShape">
              <a:avLst/>
            </a:prstTxWarp>
          </a:bodyPr>
          <a:lstStyle/>
          <a:p>
            <a:pPr defTabSz="904875" eaLnBrk="0" hangingPunct="0">
              <a:lnSpc>
                <a:spcPts val="2100"/>
              </a:lnSpc>
              <a:tabLst>
                <a:tab pos="452438" algn="l"/>
                <a:tab pos="904875" algn="l"/>
                <a:tab pos="1357313" algn="l"/>
              </a:tabLst>
            </a:pPr>
            <a:r>
              <a:rPr lang="en-US">
                <a:solidFill>
                  <a:srgbClr val="000000"/>
                </a:solidFill>
                <a:latin typeface="Trebuchet MS" charset="0"/>
              </a:rPr>
              <a:t>5</a:t>
            </a:r>
          </a:p>
        </p:txBody>
      </p:sp>
      <p:sp>
        <p:nvSpPr>
          <p:cNvPr id="18" name="Rectangle 18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6977062" y="4601076"/>
            <a:ext cx="501650" cy="3873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19050" tIns="26988" rIns="19050" bIns="26988">
            <a:prstTxWarp prst="textNoShape">
              <a:avLst/>
            </a:prstTxWarp>
          </a:bodyPr>
          <a:lstStyle/>
          <a:p>
            <a:pPr defTabSz="904875" eaLnBrk="0" hangingPunct="0">
              <a:lnSpc>
                <a:spcPts val="2100"/>
              </a:lnSpc>
              <a:tabLst>
                <a:tab pos="452438" algn="l"/>
                <a:tab pos="904875" algn="l"/>
                <a:tab pos="1357313" algn="l"/>
              </a:tabLst>
            </a:pPr>
            <a:r>
              <a:rPr lang="en-US">
                <a:solidFill>
                  <a:srgbClr val="000000"/>
                </a:solidFill>
                <a:latin typeface="Trebuchet MS" charset="0"/>
              </a:rPr>
              <a:t>6</a:t>
            </a:r>
          </a:p>
        </p:txBody>
      </p:sp>
      <p:sp>
        <p:nvSpPr>
          <p:cNvPr id="19" name="Rectangle 19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6977062" y="4939214"/>
            <a:ext cx="501650" cy="3889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19050" tIns="26988" rIns="19050" bIns="26988">
            <a:prstTxWarp prst="textNoShape">
              <a:avLst/>
            </a:prstTxWarp>
          </a:bodyPr>
          <a:lstStyle/>
          <a:p>
            <a:pPr defTabSz="904875" eaLnBrk="0" hangingPunct="0">
              <a:lnSpc>
                <a:spcPts val="2100"/>
              </a:lnSpc>
              <a:tabLst>
                <a:tab pos="452438" algn="l"/>
                <a:tab pos="904875" algn="l"/>
                <a:tab pos="1357313" algn="l"/>
              </a:tabLst>
            </a:pPr>
            <a:r>
              <a:rPr lang="en-US">
                <a:solidFill>
                  <a:srgbClr val="000000"/>
                </a:solidFill>
                <a:latin typeface="Trebuchet MS" charset="0"/>
              </a:rPr>
              <a:t>...</a:t>
            </a:r>
          </a:p>
        </p:txBody>
      </p:sp>
      <p:sp>
        <p:nvSpPr>
          <p:cNvPr id="20" name="Rectangle 20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7315200" y="2594476"/>
            <a:ext cx="1277937" cy="3000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19050" tIns="26988" rIns="19050" bIns="26988">
            <a:prstTxWarp prst="textNoShape">
              <a:avLst/>
            </a:prstTxWarp>
          </a:bodyPr>
          <a:lstStyle/>
          <a:p>
            <a:pPr defTabSz="904875" eaLnBrk="0" hangingPunct="0">
              <a:lnSpc>
                <a:spcPts val="1400"/>
              </a:lnSpc>
              <a:tabLst>
                <a:tab pos="452438" algn="l"/>
                <a:tab pos="904875" algn="l"/>
                <a:tab pos="1357313" algn="l"/>
              </a:tabLst>
            </a:pPr>
            <a:r>
              <a:rPr lang="en-US" sz="1200" b="1" dirty="0">
                <a:solidFill>
                  <a:srgbClr val="000000"/>
                </a:solidFill>
                <a:latin typeface="Trebuchet MS" charset="0"/>
              </a:rPr>
              <a:t>8 bits of data</a:t>
            </a:r>
          </a:p>
        </p:txBody>
      </p:sp>
      <p:sp>
        <p:nvSpPr>
          <p:cNvPr id="21" name="Rectangle 21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7315200" y="2932614"/>
            <a:ext cx="1277937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19050" tIns="26988" rIns="19050" bIns="26988">
            <a:prstTxWarp prst="textNoShape">
              <a:avLst/>
            </a:prstTxWarp>
          </a:bodyPr>
          <a:lstStyle/>
          <a:p>
            <a:pPr defTabSz="904875" eaLnBrk="0" hangingPunct="0">
              <a:lnSpc>
                <a:spcPts val="1400"/>
              </a:lnSpc>
              <a:tabLst>
                <a:tab pos="452438" algn="l"/>
                <a:tab pos="904875" algn="l"/>
                <a:tab pos="1357313" algn="l"/>
              </a:tabLst>
            </a:pPr>
            <a:r>
              <a:rPr lang="en-US" sz="1200" b="1">
                <a:solidFill>
                  <a:srgbClr val="000000"/>
                </a:solidFill>
                <a:latin typeface="Trebuchet MS" charset="0"/>
              </a:rPr>
              <a:t>8 bits of data</a:t>
            </a:r>
          </a:p>
        </p:txBody>
      </p:sp>
      <p:sp>
        <p:nvSpPr>
          <p:cNvPr id="22" name="Rectangle 22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7315200" y="3270751"/>
            <a:ext cx="1277937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19050" tIns="26988" rIns="19050" bIns="26988">
            <a:prstTxWarp prst="textNoShape">
              <a:avLst/>
            </a:prstTxWarp>
          </a:bodyPr>
          <a:lstStyle/>
          <a:p>
            <a:pPr defTabSz="904875" eaLnBrk="0" hangingPunct="0">
              <a:lnSpc>
                <a:spcPts val="1400"/>
              </a:lnSpc>
              <a:tabLst>
                <a:tab pos="452438" algn="l"/>
                <a:tab pos="904875" algn="l"/>
                <a:tab pos="1357313" algn="l"/>
              </a:tabLst>
            </a:pPr>
            <a:r>
              <a:rPr lang="en-US" sz="1200" b="1">
                <a:solidFill>
                  <a:srgbClr val="000000"/>
                </a:solidFill>
                <a:latin typeface="Trebuchet MS" charset="0"/>
              </a:rPr>
              <a:t>8 bits of data</a:t>
            </a:r>
          </a:p>
        </p:txBody>
      </p:sp>
      <p:sp>
        <p:nvSpPr>
          <p:cNvPr id="23" name="Rectangle 23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7315200" y="3610476"/>
            <a:ext cx="1277937" cy="3000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19050" tIns="26988" rIns="19050" bIns="26988">
            <a:prstTxWarp prst="textNoShape">
              <a:avLst/>
            </a:prstTxWarp>
          </a:bodyPr>
          <a:lstStyle/>
          <a:p>
            <a:pPr defTabSz="904875" eaLnBrk="0" hangingPunct="0">
              <a:lnSpc>
                <a:spcPts val="1400"/>
              </a:lnSpc>
              <a:tabLst>
                <a:tab pos="452438" algn="l"/>
                <a:tab pos="904875" algn="l"/>
                <a:tab pos="1357313" algn="l"/>
              </a:tabLst>
            </a:pPr>
            <a:r>
              <a:rPr lang="en-US" sz="1200" b="1">
                <a:solidFill>
                  <a:srgbClr val="000000"/>
                </a:solidFill>
                <a:latin typeface="Trebuchet MS" charset="0"/>
              </a:rPr>
              <a:t>8 bits of data</a:t>
            </a:r>
          </a:p>
        </p:txBody>
      </p:sp>
      <p:sp>
        <p:nvSpPr>
          <p:cNvPr id="24" name="Rectangle 24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7315200" y="3948614"/>
            <a:ext cx="1277937" cy="3000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19050" tIns="26988" rIns="19050" bIns="26988">
            <a:prstTxWarp prst="textNoShape">
              <a:avLst/>
            </a:prstTxWarp>
          </a:bodyPr>
          <a:lstStyle/>
          <a:p>
            <a:pPr defTabSz="904875" eaLnBrk="0" hangingPunct="0">
              <a:lnSpc>
                <a:spcPts val="1400"/>
              </a:lnSpc>
              <a:tabLst>
                <a:tab pos="452438" algn="l"/>
                <a:tab pos="904875" algn="l"/>
                <a:tab pos="1357313" algn="l"/>
              </a:tabLst>
            </a:pPr>
            <a:r>
              <a:rPr lang="en-US" sz="1200" b="1">
                <a:solidFill>
                  <a:srgbClr val="000000"/>
                </a:solidFill>
                <a:latin typeface="Trebuchet MS" charset="0"/>
              </a:rPr>
              <a:t>8 bits of data</a:t>
            </a:r>
          </a:p>
        </p:txBody>
      </p:sp>
      <p:sp>
        <p:nvSpPr>
          <p:cNvPr id="25" name="Rectangle 25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7315200" y="4286751"/>
            <a:ext cx="1277937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19050" tIns="26988" rIns="19050" bIns="26988">
            <a:prstTxWarp prst="textNoShape">
              <a:avLst/>
            </a:prstTxWarp>
          </a:bodyPr>
          <a:lstStyle/>
          <a:p>
            <a:pPr defTabSz="904875" eaLnBrk="0" hangingPunct="0">
              <a:lnSpc>
                <a:spcPts val="1400"/>
              </a:lnSpc>
              <a:tabLst>
                <a:tab pos="452438" algn="l"/>
                <a:tab pos="904875" algn="l"/>
                <a:tab pos="1357313" algn="l"/>
              </a:tabLst>
            </a:pPr>
            <a:r>
              <a:rPr lang="en-US" sz="1200" b="1">
                <a:solidFill>
                  <a:srgbClr val="000000"/>
                </a:solidFill>
                <a:latin typeface="Trebuchet MS" charset="0"/>
              </a:rPr>
              <a:t>8 bits of data</a:t>
            </a:r>
          </a:p>
        </p:txBody>
      </p:sp>
      <p:sp>
        <p:nvSpPr>
          <p:cNvPr id="26" name="Rectangle 26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7315200" y="4624889"/>
            <a:ext cx="1277937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19050" tIns="26988" rIns="19050" bIns="26988">
            <a:prstTxWarp prst="textNoShape">
              <a:avLst/>
            </a:prstTxWarp>
          </a:bodyPr>
          <a:lstStyle/>
          <a:p>
            <a:pPr defTabSz="904875" eaLnBrk="0" hangingPunct="0">
              <a:lnSpc>
                <a:spcPts val="1400"/>
              </a:lnSpc>
              <a:tabLst>
                <a:tab pos="452438" algn="l"/>
                <a:tab pos="904875" algn="l"/>
                <a:tab pos="1357313" algn="l"/>
              </a:tabLst>
            </a:pPr>
            <a:r>
              <a:rPr lang="en-US" sz="1200" b="1">
                <a:solidFill>
                  <a:srgbClr val="000000"/>
                </a:solidFill>
                <a:latin typeface="Trebuchet MS" charset="0"/>
              </a:rPr>
              <a:t>8 bits of data</a:t>
            </a:r>
          </a:p>
        </p:txBody>
      </p:sp>
    </p:spTree>
    <p:extLst>
      <p:ext uri="{BB962C8B-B14F-4D97-AF65-F5344CB8AC3E}">
        <p14:creationId xmlns:p14="http://schemas.microsoft.com/office/powerpoint/2010/main" val="746091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noFill/>
        </p:spPr>
        <p:txBody>
          <a:bodyPr lIns="90488" tIns="44450" rIns="90488" bIns="44450"/>
          <a:lstStyle/>
          <a:p>
            <a:pPr eaLnBrk="1" hangingPunct="1"/>
            <a:r>
              <a:rPr lang="en-US" dirty="0"/>
              <a:t>Memory </a:t>
            </a:r>
            <a:r>
              <a:rPr lang="en-US" dirty="0" smtClean="0"/>
              <a:t>Organization</a:t>
            </a:r>
            <a:endParaRPr lang="en-US" dirty="0"/>
          </a:p>
        </p:txBody>
      </p:sp>
      <p:sp>
        <p:nvSpPr>
          <p:cNvPr id="33796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noFill/>
        </p:spPr>
        <p:txBody>
          <a:bodyPr lIns="90488" tIns="44450" rIns="90488" bIns="44450">
            <a:normAutofit fontScale="85000" lnSpcReduction="20000"/>
          </a:bodyPr>
          <a:lstStyle/>
          <a:p>
            <a:pPr eaLnBrk="1" hangingPunct="1"/>
            <a:r>
              <a:rPr lang="en-US" dirty="0"/>
              <a:t>Bytes are nice, but </a:t>
            </a:r>
            <a:r>
              <a:rPr lang="en-US" dirty="0" smtClean="0"/>
              <a:t>our registers are "</a:t>
            </a:r>
            <a:r>
              <a:rPr lang="en-US" dirty="0"/>
              <a:t>words"</a:t>
            </a:r>
          </a:p>
          <a:p>
            <a:pPr eaLnBrk="1" hangingPunct="1"/>
            <a:r>
              <a:rPr lang="en-US" dirty="0"/>
              <a:t>For MIPS, a word is 32 bits or 4 bytes.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pPr eaLnBrk="1" hangingPunct="1"/>
            <a:r>
              <a:rPr lang="en-US" dirty="0"/>
              <a:t>2</a:t>
            </a:r>
            <a:r>
              <a:rPr lang="en-US" baseline="30000" dirty="0"/>
              <a:t>32</a:t>
            </a:r>
            <a:r>
              <a:rPr lang="en-US" dirty="0"/>
              <a:t> bytes with byte addresses from 0 to 2</a:t>
            </a:r>
            <a:r>
              <a:rPr lang="en-US" baseline="30000" dirty="0"/>
              <a:t>32</a:t>
            </a:r>
            <a:r>
              <a:rPr lang="en-US" dirty="0"/>
              <a:t>-1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2</a:t>
            </a:r>
            <a:r>
              <a:rPr lang="en-US" baseline="30000" dirty="0" smtClean="0"/>
              <a:t>30</a:t>
            </a:r>
            <a:r>
              <a:rPr lang="en-US" dirty="0" smtClean="0"/>
              <a:t> </a:t>
            </a:r>
            <a:r>
              <a:rPr lang="en-US" dirty="0"/>
              <a:t>words with byte addresses 0, 4, 8, ... </a:t>
            </a:r>
            <a:r>
              <a:rPr lang="en-US" dirty="0" smtClean="0"/>
              <a:t>2</a:t>
            </a:r>
            <a:r>
              <a:rPr lang="en-US" baseline="30000" dirty="0" smtClean="0"/>
              <a:t>32</a:t>
            </a:r>
            <a:r>
              <a:rPr lang="en-US" dirty="0" smtClean="0"/>
              <a:t>-4</a:t>
            </a:r>
          </a:p>
        </p:txBody>
      </p:sp>
      <p:sp>
        <p:nvSpPr>
          <p:cNvPr id="33797" name="Rectangle 13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897063" y="4030662"/>
            <a:ext cx="501650" cy="3889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19050" tIns="26988" rIns="19050" bIns="26988">
            <a:prstTxWarp prst="textNoShape">
              <a:avLst/>
            </a:prstTxWarp>
          </a:bodyPr>
          <a:lstStyle/>
          <a:p>
            <a:pPr defTabSz="904875" eaLnBrk="0" hangingPunct="0">
              <a:lnSpc>
                <a:spcPts val="2100"/>
              </a:lnSpc>
              <a:tabLst>
                <a:tab pos="452438" algn="l"/>
                <a:tab pos="904875" algn="l"/>
                <a:tab pos="1357313" algn="l"/>
              </a:tabLst>
            </a:pPr>
            <a:r>
              <a:rPr lang="en-US" dirty="0">
                <a:solidFill>
                  <a:srgbClr val="000000"/>
                </a:solidFill>
                <a:latin typeface="Times New Roman" charset="0"/>
              </a:rPr>
              <a:t>...</a:t>
            </a:r>
          </a:p>
        </p:txBody>
      </p:sp>
      <p:grpSp>
        <p:nvGrpSpPr>
          <p:cNvPr id="33798" name="Group 19"/>
          <p:cNvGrpSpPr>
            <a:grpSpLocks/>
          </p:cNvGrpSpPr>
          <p:nvPr>
            <p:custDataLst>
              <p:tags r:id="rId4"/>
            </p:custDataLst>
          </p:nvPr>
        </p:nvGrpSpPr>
        <p:grpSpPr bwMode="auto">
          <a:xfrm>
            <a:off x="1803400" y="2769071"/>
            <a:ext cx="1947862" cy="1409700"/>
            <a:chOff x="923" y="1252"/>
            <a:chExt cx="1089" cy="888"/>
          </a:xfrm>
        </p:grpSpPr>
        <p:sp>
          <p:nvSpPr>
            <p:cNvPr id="33800" name="Rectangle 4"/>
            <p:cNvSpPr>
              <a:spLocks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1140" y="1252"/>
              <a:ext cx="710" cy="85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801" name="Line 5"/>
            <p:cNvSpPr>
              <a:spLocks noChangeShapeType="1"/>
            </p:cNvSpPr>
            <p:nvPr>
              <p:custDataLst>
                <p:tags r:id="rId7"/>
              </p:custDataLst>
            </p:nvPr>
          </p:nvSpPr>
          <p:spPr bwMode="auto">
            <a:xfrm>
              <a:off x="1141" y="1461"/>
              <a:ext cx="701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802" name="Line 6"/>
            <p:cNvSpPr>
              <a:spLocks noChangeShapeType="1"/>
            </p:cNvSpPr>
            <p:nvPr>
              <p:custDataLst>
                <p:tags r:id="rId8"/>
              </p:custDataLst>
            </p:nvPr>
          </p:nvSpPr>
          <p:spPr bwMode="auto">
            <a:xfrm>
              <a:off x="1141" y="1674"/>
              <a:ext cx="701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803" name="Line 7"/>
            <p:cNvSpPr>
              <a:spLocks noChangeShapeType="1"/>
            </p:cNvSpPr>
            <p:nvPr>
              <p:custDataLst>
                <p:tags r:id="rId9"/>
              </p:custDataLst>
            </p:nvPr>
          </p:nvSpPr>
          <p:spPr bwMode="auto">
            <a:xfrm>
              <a:off x="1141" y="1887"/>
              <a:ext cx="701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804" name="Line 8"/>
            <p:cNvSpPr>
              <a:spLocks noChangeShapeType="1"/>
            </p:cNvSpPr>
            <p:nvPr>
              <p:custDataLst>
                <p:tags r:id="rId10"/>
              </p:custDataLst>
            </p:nvPr>
          </p:nvSpPr>
          <p:spPr bwMode="auto">
            <a:xfrm>
              <a:off x="1141" y="2101"/>
              <a:ext cx="701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805" name="Rectangle 9"/>
            <p:cNvSpPr>
              <a:spLocks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994" y="1255"/>
              <a:ext cx="316" cy="24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19050" tIns="26988" rIns="19050" bIns="26988">
              <a:prstTxWarp prst="textNoShape">
                <a:avLst/>
              </a:prstTxWarp>
            </a:bodyPr>
            <a:lstStyle/>
            <a:p>
              <a:pPr defTabSz="904875" eaLnBrk="0" hangingPunct="0">
                <a:lnSpc>
                  <a:spcPts val="2100"/>
                </a:lnSpc>
                <a:tabLst>
                  <a:tab pos="452438" algn="l"/>
                  <a:tab pos="904875" algn="l"/>
                  <a:tab pos="1357313" algn="l"/>
                </a:tabLst>
              </a:pPr>
              <a:r>
                <a:rPr lang="en-US">
                  <a:solidFill>
                    <a:srgbClr val="000000"/>
                  </a:solidFill>
                  <a:latin typeface="Trebuchet MS" charset="0"/>
                </a:rPr>
                <a:t>0</a:t>
              </a:r>
            </a:p>
          </p:txBody>
        </p:sp>
        <p:sp>
          <p:nvSpPr>
            <p:cNvPr id="33806" name="Rectangle 10"/>
            <p:cNvSpPr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994" y="1469"/>
              <a:ext cx="316" cy="24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19050" tIns="26988" rIns="19050" bIns="26988">
              <a:prstTxWarp prst="textNoShape">
                <a:avLst/>
              </a:prstTxWarp>
            </a:bodyPr>
            <a:lstStyle/>
            <a:p>
              <a:pPr defTabSz="904875" eaLnBrk="0" hangingPunct="0">
                <a:lnSpc>
                  <a:spcPts val="2100"/>
                </a:lnSpc>
                <a:tabLst>
                  <a:tab pos="452438" algn="l"/>
                  <a:tab pos="904875" algn="l"/>
                  <a:tab pos="1357313" algn="l"/>
                </a:tabLst>
              </a:pPr>
              <a:r>
                <a:rPr lang="en-US">
                  <a:solidFill>
                    <a:srgbClr val="000000"/>
                  </a:solidFill>
                  <a:latin typeface="Trebuchet MS" charset="0"/>
                </a:rPr>
                <a:t>4</a:t>
              </a:r>
            </a:p>
          </p:txBody>
        </p:sp>
        <p:sp>
          <p:nvSpPr>
            <p:cNvPr id="33807" name="Rectangle 11"/>
            <p:cNvSpPr>
              <a:spLocks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994" y="1682"/>
              <a:ext cx="316" cy="24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19050" tIns="26988" rIns="19050" bIns="26988">
              <a:prstTxWarp prst="textNoShape">
                <a:avLst/>
              </a:prstTxWarp>
            </a:bodyPr>
            <a:lstStyle/>
            <a:p>
              <a:pPr defTabSz="904875" eaLnBrk="0" hangingPunct="0">
                <a:lnSpc>
                  <a:spcPts val="2100"/>
                </a:lnSpc>
                <a:tabLst>
                  <a:tab pos="452438" algn="l"/>
                  <a:tab pos="904875" algn="l"/>
                  <a:tab pos="1357313" algn="l"/>
                </a:tabLst>
              </a:pPr>
              <a:r>
                <a:rPr lang="en-US">
                  <a:solidFill>
                    <a:srgbClr val="000000"/>
                  </a:solidFill>
                  <a:latin typeface="Trebuchet MS" charset="0"/>
                </a:rPr>
                <a:t>8</a:t>
              </a:r>
            </a:p>
          </p:txBody>
        </p:sp>
        <p:sp>
          <p:nvSpPr>
            <p:cNvPr id="33808" name="Rectangle 12"/>
            <p:cNvSpPr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923" y="1895"/>
              <a:ext cx="316" cy="24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19050" tIns="26988" rIns="19050" bIns="26988">
              <a:prstTxWarp prst="textNoShape">
                <a:avLst/>
              </a:prstTxWarp>
            </a:bodyPr>
            <a:lstStyle/>
            <a:p>
              <a:pPr defTabSz="904875" eaLnBrk="0" hangingPunct="0">
                <a:lnSpc>
                  <a:spcPts val="2100"/>
                </a:lnSpc>
                <a:tabLst>
                  <a:tab pos="452438" algn="l"/>
                  <a:tab pos="904875" algn="l"/>
                  <a:tab pos="1357313" algn="l"/>
                </a:tabLst>
              </a:pPr>
              <a:r>
                <a:rPr lang="en-US">
                  <a:solidFill>
                    <a:srgbClr val="000000"/>
                  </a:solidFill>
                  <a:latin typeface="Trebuchet MS" charset="0"/>
                </a:rPr>
                <a:t>12</a:t>
              </a:r>
            </a:p>
          </p:txBody>
        </p:sp>
        <p:sp>
          <p:nvSpPr>
            <p:cNvPr id="33809" name="Rectangle 14"/>
            <p:cNvSpPr>
              <a:spLocks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1207" y="1271"/>
              <a:ext cx="805" cy="19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19050" tIns="26988" rIns="19050" bIns="26988">
              <a:prstTxWarp prst="textNoShape">
                <a:avLst/>
              </a:prstTxWarp>
            </a:bodyPr>
            <a:lstStyle/>
            <a:p>
              <a:pPr defTabSz="904875" eaLnBrk="0" hangingPunct="0">
                <a:lnSpc>
                  <a:spcPts val="1400"/>
                </a:lnSpc>
                <a:tabLst>
                  <a:tab pos="452438" algn="l"/>
                  <a:tab pos="904875" algn="l"/>
                  <a:tab pos="1357313" algn="l"/>
                </a:tabLst>
              </a:pPr>
              <a:r>
                <a:rPr lang="en-US" sz="1200">
                  <a:solidFill>
                    <a:srgbClr val="000000"/>
                  </a:solidFill>
                  <a:latin typeface="Trebuchet MS" charset="0"/>
                </a:rPr>
                <a:t>32 bits of data</a:t>
              </a:r>
            </a:p>
          </p:txBody>
        </p:sp>
        <p:sp>
          <p:nvSpPr>
            <p:cNvPr id="33810" name="Rectangle 15"/>
            <p:cNvSpPr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1207" y="1485"/>
              <a:ext cx="805" cy="18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19050" tIns="26988" rIns="19050" bIns="26988">
              <a:prstTxWarp prst="textNoShape">
                <a:avLst/>
              </a:prstTxWarp>
            </a:bodyPr>
            <a:lstStyle/>
            <a:p>
              <a:pPr defTabSz="904875" eaLnBrk="0" hangingPunct="0">
                <a:lnSpc>
                  <a:spcPts val="1400"/>
                </a:lnSpc>
                <a:tabLst>
                  <a:tab pos="452438" algn="l"/>
                  <a:tab pos="904875" algn="l"/>
                  <a:tab pos="1357313" algn="l"/>
                </a:tabLst>
              </a:pPr>
              <a:r>
                <a:rPr lang="en-US" sz="1200">
                  <a:solidFill>
                    <a:srgbClr val="000000"/>
                  </a:solidFill>
                  <a:latin typeface="Trebuchet MS" charset="0"/>
                </a:rPr>
                <a:t>32 bits of data</a:t>
              </a:r>
            </a:p>
          </p:txBody>
        </p:sp>
        <p:sp>
          <p:nvSpPr>
            <p:cNvPr id="33811" name="Rectangle 16"/>
            <p:cNvSpPr>
              <a:spLocks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1207" y="1698"/>
              <a:ext cx="805" cy="18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19050" tIns="26988" rIns="19050" bIns="26988">
              <a:prstTxWarp prst="textNoShape">
                <a:avLst/>
              </a:prstTxWarp>
            </a:bodyPr>
            <a:lstStyle/>
            <a:p>
              <a:pPr defTabSz="904875" eaLnBrk="0" hangingPunct="0">
                <a:lnSpc>
                  <a:spcPts val="1400"/>
                </a:lnSpc>
                <a:tabLst>
                  <a:tab pos="452438" algn="l"/>
                  <a:tab pos="904875" algn="l"/>
                  <a:tab pos="1357313" algn="l"/>
                </a:tabLst>
              </a:pPr>
              <a:r>
                <a:rPr lang="en-US" sz="1200">
                  <a:solidFill>
                    <a:srgbClr val="000000"/>
                  </a:solidFill>
                  <a:latin typeface="Trebuchet MS" charset="0"/>
                </a:rPr>
                <a:t>32 bits of data</a:t>
              </a:r>
            </a:p>
          </p:txBody>
        </p:sp>
        <p:sp>
          <p:nvSpPr>
            <p:cNvPr id="33812" name="Rectangle 17"/>
            <p:cNvSpPr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1207" y="1911"/>
              <a:ext cx="805" cy="19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19050" tIns="26988" rIns="19050" bIns="26988">
              <a:prstTxWarp prst="textNoShape">
                <a:avLst/>
              </a:prstTxWarp>
            </a:bodyPr>
            <a:lstStyle/>
            <a:p>
              <a:pPr defTabSz="904875" eaLnBrk="0" hangingPunct="0">
                <a:lnSpc>
                  <a:spcPts val="1400"/>
                </a:lnSpc>
                <a:tabLst>
                  <a:tab pos="452438" algn="l"/>
                  <a:tab pos="904875" algn="l"/>
                  <a:tab pos="1357313" algn="l"/>
                </a:tabLst>
              </a:pPr>
              <a:r>
                <a:rPr lang="en-US" sz="1200">
                  <a:solidFill>
                    <a:srgbClr val="000000"/>
                  </a:solidFill>
                  <a:latin typeface="Trebuchet MS" charset="0"/>
                </a:rPr>
                <a:t>32 bits of data</a:t>
              </a:r>
            </a:p>
          </p:txBody>
        </p:sp>
      </p:grpSp>
      <p:sp>
        <p:nvSpPr>
          <p:cNvPr id="33799" name="Rectangle 18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3860800" y="3042438"/>
            <a:ext cx="3606800" cy="6143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19050" tIns="26988" rIns="19050" bIns="26988">
            <a:prstTxWarp prst="textNoShape">
              <a:avLst/>
            </a:prstTxWarp>
          </a:bodyPr>
          <a:lstStyle/>
          <a:p>
            <a:pPr defTabSz="904875" eaLnBrk="0" hangingPunct="0">
              <a:lnSpc>
                <a:spcPts val="2700"/>
              </a:lnSpc>
              <a:spcBef>
                <a:spcPts val="600"/>
              </a:spcBef>
              <a:spcAft>
                <a:spcPts val="600"/>
              </a:spcAft>
              <a:tabLst>
                <a:tab pos="452438" algn="l"/>
                <a:tab pos="904875" algn="l"/>
                <a:tab pos="1357313" algn="l"/>
              </a:tabLst>
            </a:pPr>
            <a:r>
              <a:rPr lang="en-US" dirty="0">
                <a:solidFill>
                  <a:srgbClr val="000000"/>
                </a:solidFill>
                <a:latin typeface="Trebuchet MS" charset="0"/>
              </a:rPr>
              <a:t>Our registers hold 32 bits of data</a:t>
            </a:r>
          </a:p>
        </p:txBody>
      </p:sp>
    </p:spTree>
    <p:extLst>
      <p:ext uri="{BB962C8B-B14F-4D97-AF65-F5344CB8AC3E}">
        <p14:creationId xmlns:p14="http://schemas.microsoft.com/office/powerpoint/2010/main" val="2718217660"/>
      </p:ext>
    </p:extLst>
  </p:cSld>
  <p:clrMapOvr>
    <a:masterClrMapping/>
  </p:clrMapOvr>
  <p:transition advTm="2000"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3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/>
              <a:t>Loads &amp; Stores</a:t>
            </a:r>
          </a:p>
        </p:txBody>
      </p:sp>
      <p:sp>
        <p:nvSpPr>
          <p:cNvPr id="46084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77500" lnSpcReduction="20000"/>
          </a:bodyPr>
          <a:lstStyle/>
          <a:p>
            <a:pPr eaLnBrk="1" hangingPunct="1"/>
            <a:r>
              <a:rPr lang="en-US" dirty="0"/>
              <a:t>Loads &amp; Stores move </a:t>
            </a:r>
            <a:r>
              <a:rPr lang="en-US" dirty="0" smtClean="0"/>
              <a:t>words between </a:t>
            </a:r>
            <a:r>
              <a:rPr lang="en-US" dirty="0"/>
              <a:t>memory and registers</a:t>
            </a:r>
          </a:p>
          <a:p>
            <a:pPr lvl="1" eaLnBrk="1" hangingPunct="1"/>
            <a:r>
              <a:rPr lang="en-US" dirty="0">
                <a:ea typeface="ＭＳ Ｐゴシック" pitchFamily="-110" charset="-128"/>
              </a:rPr>
              <a:t>All operations on registers, but too small to hold all data</a:t>
            </a:r>
          </a:p>
          <a:p>
            <a:pPr eaLnBrk="1" hangingPunct="1"/>
            <a:endParaRPr lang="en-US" dirty="0"/>
          </a:p>
          <a:p>
            <a:pPr lvl="1" eaLnBrk="1" hangingPunct="1">
              <a:buFontTx/>
              <a:buNone/>
            </a:pPr>
            <a:r>
              <a:rPr lang="en-US" sz="2100" dirty="0" err="1">
                <a:latin typeface="Courier New" charset="0"/>
                <a:ea typeface="ＭＳ Ｐゴシック" pitchFamily="-110" charset="-128"/>
              </a:rPr>
              <a:t>lw</a:t>
            </a:r>
            <a:r>
              <a:rPr lang="en-US" sz="2100" dirty="0">
                <a:latin typeface="Courier New" charset="0"/>
                <a:ea typeface="ＭＳ Ｐゴシック" pitchFamily="-110" charset="-128"/>
              </a:rPr>
              <a:t> $t0, </a:t>
            </a:r>
            <a:r>
              <a:rPr lang="en-US" sz="2100" dirty="0" smtClean="0">
                <a:latin typeface="Courier New" charset="0"/>
                <a:ea typeface="ＭＳ Ｐゴシック" pitchFamily="-110" charset="-128"/>
              </a:rPr>
              <a:t>$t1</a:t>
            </a:r>
            <a:r>
              <a:rPr lang="en-US" sz="2100" dirty="0">
                <a:latin typeface="Courier New" charset="0"/>
                <a:ea typeface="ＭＳ Ｐゴシック" pitchFamily="-110" charset="-128"/>
              </a:rPr>
              <a:t>	# $t0 = Memory[$</a:t>
            </a:r>
            <a:r>
              <a:rPr lang="en-US" sz="2100" dirty="0" smtClean="0">
                <a:latin typeface="Courier New" charset="0"/>
                <a:ea typeface="ＭＳ Ｐゴシック" pitchFamily="-110" charset="-128"/>
              </a:rPr>
              <a:t>t1]</a:t>
            </a:r>
            <a:endParaRPr lang="en-US" sz="2100" dirty="0">
              <a:latin typeface="Courier New" charset="0"/>
              <a:ea typeface="ＭＳ Ｐゴシック" pitchFamily="-110" charset="-128"/>
            </a:endParaRPr>
          </a:p>
          <a:p>
            <a:pPr lvl="1" eaLnBrk="1" hangingPunct="1">
              <a:buFontTx/>
              <a:buNone/>
            </a:pPr>
            <a:endParaRPr lang="en-US" sz="2100" dirty="0">
              <a:latin typeface="Courier New" charset="0"/>
              <a:ea typeface="ＭＳ Ｐゴシック" pitchFamily="-110" charset="-128"/>
            </a:endParaRPr>
          </a:p>
          <a:p>
            <a:pPr lvl="1" eaLnBrk="1" hangingPunct="1">
              <a:buFontTx/>
              <a:buNone/>
            </a:pPr>
            <a:r>
              <a:rPr lang="en-US" sz="2100" dirty="0" err="1">
                <a:latin typeface="Courier New" charset="0"/>
                <a:ea typeface="ＭＳ Ｐゴシック" pitchFamily="-110" charset="-128"/>
              </a:rPr>
              <a:t>sw</a:t>
            </a:r>
            <a:r>
              <a:rPr lang="en-US" sz="2100" dirty="0">
                <a:latin typeface="Courier New" charset="0"/>
                <a:ea typeface="ＭＳ Ｐゴシック" pitchFamily="-110" charset="-128"/>
              </a:rPr>
              <a:t> $t2, </a:t>
            </a:r>
            <a:r>
              <a:rPr lang="en-US" sz="2100" dirty="0" smtClean="0">
                <a:latin typeface="Courier New" charset="0"/>
                <a:ea typeface="ＭＳ Ｐゴシック" pitchFamily="-110" charset="-128"/>
              </a:rPr>
              <a:t>$t3</a:t>
            </a:r>
            <a:r>
              <a:rPr lang="en-US" sz="2100" dirty="0">
                <a:latin typeface="Courier New" charset="0"/>
                <a:ea typeface="ＭＳ Ｐゴシック" pitchFamily="-110" charset="-128"/>
              </a:rPr>
              <a:t>	# Memory[$</a:t>
            </a:r>
            <a:r>
              <a:rPr lang="en-US" sz="2100" dirty="0" smtClean="0">
                <a:latin typeface="Courier New" charset="0"/>
                <a:ea typeface="ＭＳ Ｐゴシック" pitchFamily="-110" charset="-128"/>
              </a:rPr>
              <a:t>t3] </a:t>
            </a:r>
            <a:r>
              <a:rPr lang="en-US" sz="2100" dirty="0">
                <a:latin typeface="Courier New" charset="0"/>
                <a:ea typeface="ＭＳ Ｐゴシック" pitchFamily="-110" charset="-128"/>
              </a:rPr>
              <a:t>= $t2</a:t>
            </a:r>
          </a:p>
          <a:p>
            <a:pPr eaLnBrk="1" hangingPunct="1"/>
            <a:endParaRPr lang="en-US" sz="1400" dirty="0">
              <a:latin typeface="Courier New" charset="0"/>
            </a:endParaRPr>
          </a:p>
          <a:p>
            <a:pPr eaLnBrk="1" hangingPunct="1"/>
            <a:endParaRPr lang="en-US" sz="1400" dirty="0">
              <a:latin typeface="Courier New" charset="0"/>
            </a:endParaRPr>
          </a:p>
          <a:p>
            <a:pPr eaLnBrk="1" hangingPunct="1"/>
            <a:endParaRPr lang="en-US" sz="1400" dirty="0">
              <a:latin typeface="Courier New" charset="0"/>
            </a:endParaRPr>
          </a:p>
          <a:p>
            <a:pPr eaLnBrk="1" hangingPunct="1"/>
            <a:endParaRPr lang="en-US" sz="1400" dirty="0">
              <a:latin typeface="Courier New" charset="0"/>
            </a:endParaRPr>
          </a:p>
          <a:p>
            <a:pPr eaLnBrk="1" hangingPunct="1"/>
            <a:endParaRPr lang="en-US" sz="1400" dirty="0">
              <a:latin typeface="Courier New" charset="0"/>
            </a:endParaRPr>
          </a:p>
          <a:p>
            <a:pPr eaLnBrk="1" hangingPunct="1"/>
            <a:endParaRPr lang="en-US" sz="1400" dirty="0" smtClean="0">
              <a:latin typeface="Courier New" charset="0"/>
            </a:endParaRPr>
          </a:p>
          <a:p>
            <a:pPr eaLnBrk="1" hangingPunct="1"/>
            <a:endParaRPr lang="en-US" sz="1400" dirty="0">
              <a:latin typeface="Courier New" charset="0"/>
            </a:endParaRPr>
          </a:p>
          <a:p>
            <a:pPr eaLnBrk="1" hangingPunct="1"/>
            <a:endParaRPr lang="en-US" sz="1400" dirty="0" smtClean="0">
              <a:latin typeface="Courier New" charset="0"/>
            </a:endParaRPr>
          </a:p>
          <a:p>
            <a:pPr eaLnBrk="1" hangingPunct="1"/>
            <a:endParaRPr lang="en-US" sz="1400" dirty="0">
              <a:latin typeface="Courier New" charset="0"/>
            </a:endParaRPr>
          </a:p>
          <a:p>
            <a:pPr eaLnBrk="1" hangingPunct="1"/>
            <a:endParaRPr lang="en-US" sz="1400" dirty="0">
              <a:latin typeface="Courier New" charset="0"/>
            </a:endParaRPr>
          </a:p>
          <a:p>
            <a:pPr eaLnBrk="1" hangingPunct="1"/>
            <a:endParaRPr lang="en-US" sz="1400" dirty="0">
              <a:latin typeface="Courier New" charset="0"/>
            </a:endParaRPr>
          </a:p>
          <a:p>
            <a:pPr eaLnBrk="1" hangingPunct="1"/>
            <a:endParaRPr lang="en-US" sz="1400" dirty="0">
              <a:latin typeface="Courier New" charset="0"/>
            </a:endParaRPr>
          </a:p>
          <a:p>
            <a:pPr eaLnBrk="1" hangingPunct="1"/>
            <a:endParaRPr lang="en-US" sz="1400" dirty="0">
              <a:latin typeface="Courier New" charset="0"/>
            </a:endParaRPr>
          </a:p>
          <a:p>
            <a:pPr eaLnBrk="1" hangingPunct="1"/>
            <a:endParaRPr lang="en-US" sz="1400" dirty="0">
              <a:latin typeface="Courier New" charset="0"/>
            </a:endParaRPr>
          </a:p>
          <a:p>
            <a:pPr eaLnBrk="1" hangingPunct="1"/>
            <a:endParaRPr lang="en-US" sz="1400" dirty="0">
              <a:latin typeface="Courier New" charset="0"/>
            </a:endParaRPr>
          </a:p>
          <a:p>
            <a:pPr eaLnBrk="1" hangingPunct="1"/>
            <a:endParaRPr lang="en-US" sz="1400" dirty="0">
              <a:latin typeface="Courier New" charset="0"/>
            </a:endParaRPr>
          </a:p>
          <a:p>
            <a:pPr eaLnBrk="1" hangingPunct="1"/>
            <a:r>
              <a:rPr lang="en-US" dirty="0"/>
              <a:t>Note: </a:t>
            </a:r>
            <a:r>
              <a:rPr lang="en-US" dirty="0" err="1"/>
              <a:t>lbu</a:t>
            </a:r>
            <a:r>
              <a:rPr lang="en-US" dirty="0"/>
              <a:t> &amp; </a:t>
            </a:r>
            <a:r>
              <a:rPr lang="en-US" dirty="0" err="1"/>
              <a:t>sb</a:t>
            </a:r>
            <a:r>
              <a:rPr lang="en-US" dirty="0"/>
              <a:t> load &amp; store bytes</a:t>
            </a:r>
            <a:endParaRPr lang="en-US" sz="1400" dirty="0">
              <a:latin typeface="Courier New" charset="0"/>
            </a:endParaRPr>
          </a:p>
        </p:txBody>
      </p:sp>
      <p:grpSp>
        <p:nvGrpSpPr>
          <p:cNvPr id="46085" name="Group 50"/>
          <p:cNvGrpSpPr>
            <a:grpSpLocks/>
          </p:cNvGrpSpPr>
          <p:nvPr>
            <p:custDataLst>
              <p:tags r:id="rId3"/>
            </p:custDataLst>
          </p:nvPr>
        </p:nvGrpSpPr>
        <p:grpSpPr bwMode="auto">
          <a:xfrm>
            <a:off x="1922463" y="3581400"/>
            <a:ext cx="4868862" cy="2222500"/>
            <a:chOff x="1109" y="2205"/>
            <a:chExt cx="3067" cy="1400"/>
          </a:xfrm>
        </p:grpSpPr>
        <p:grpSp>
          <p:nvGrpSpPr>
            <p:cNvPr id="46086" name="Group 49"/>
            <p:cNvGrpSpPr>
              <a:grpSpLocks/>
            </p:cNvGrpSpPr>
            <p:nvPr/>
          </p:nvGrpSpPr>
          <p:grpSpPr bwMode="auto">
            <a:xfrm>
              <a:off x="2283" y="2323"/>
              <a:ext cx="621" cy="1164"/>
              <a:chOff x="2501" y="2284"/>
              <a:chExt cx="621" cy="1164"/>
            </a:xfrm>
          </p:grpSpPr>
          <p:sp>
            <p:nvSpPr>
              <p:cNvPr id="46102" name="AutoShape 26"/>
              <p:cNvSpPr>
                <a:spLocks noChangeArrowheads="1"/>
              </p:cNvSpPr>
              <p:nvPr>
                <p:custDataLst>
                  <p:tags r:id="rId16"/>
                </p:custDataLst>
              </p:nvPr>
            </p:nvSpPr>
            <p:spPr bwMode="auto">
              <a:xfrm>
                <a:off x="2501" y="2936"/>
                <a:ext cx="621" cy="512"/>
              </a:xfrm>
              <a:prstGeom prst="rightArrow">
                <a:avLst>
                  <a:gd name="adj1" fmla="val 50000"/>
                  <a:gd name="adj2" fmla="val 30322"/>
                </a:avLst>
              </a:prstGeom>
              <a:solidFill>
                <a:schemeClr val="bg2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/>
                <a:r>
                  <a:rPr lang="en-US">
                    <a:latin typeface="Times New Roman" charset="0"/>
                  </a:rPr>
                  <a:t>Store</a:t>
                </a:r>
              </a:p>
            </p:txBody>
          </p:sp>
          <p:sp>
            <p:nvSpPr>
              <p:cNvPr id="46103" name="AutoShape 27"/>
              <p:cNvSpPr>
                <a:spLocks noChangeArrowheads="1"/>
              </p:cNvSpPr>
              <p:nvPr>
                <p:custDataLst>
                  <p:tags r:id="rId17"/>
                </p:custDataLst>
              </p:nvPr>
            </p:nvSpPr>
            <p:spPr bwMode="auto">
              <a:xfrm flipH="1">
                <a:off x="2501" y="2284"/>
                <a:ext cx="621" cy="512"/>
              </a:xfrm>
              <a:prstGeom prst="rightArrow">
                <a:avLst>
                  <a:gd name="adj1" fmla="val 50000"/>
                  <a:gd name="adj2" fmla="val 30322"/>
                </a:avLst>
              </a:prstGeom>
              <a:solidFill>
                <a:schemeClr val="bg2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/>
                <a:r>
                  <a:rPr lang="en-US">
                    <a:latin typeface="Times New Roman" charset="0"/>
                  </a:rPr>
                  <a:t>Load</a:t>
                </a:r>
              </a:p>
            </p:txBody>
          </p:sp>
        </p:grpSp>
        <p:grpSp>
          <p:nvGrpSpPr>
            <p:cNvPr id="46087" name="Group 47"/>
            <p:cNvGrpSpPr>
              <a:grpSpLocks/>
            </p:cNvGrpSpPr>
            <p:nvPr/>
          </p:nvGrpSpPr>
          <p:grpSpPr bwMode="auto">
            <a:xfrm>
              <a:off x="1109" y="2217"/>
              <a:ext cx="840" cy="1375"/>
              <a:chOff x="1109" y="2043"/>
              <a:chExt cx="840" cy="1375"/>
            </a:xfrm>
          </p:grpSpPr>
          <p:grpSp>
            <p:nvGrpSpPr>
              <p:cNvPr id="46094" name="Group 31"/>
              <p:cNvGrpSpPr>
                <a:grpSpLocks/>
              </p:cNvGrpSpPr>
              <p:nvPr/>
            </p:nvGrpSpPr>
            <p:grpSpPr bwMode="auto">
              <a:xfrm>
                <a:off x="1109" y="2043"/>
                <a:ext cx="840" cy="1375"/>
                <a:chOff x="1601" y="2766"/>
                <a:chExt cx="840" cy="1375"/>
              </a:xfrm>
            </p:grpSpPr>
            <p:sp>
              <p:nvSpPr>
                <p:cNvPr id="205848" name="Rectangle 24"/>
                <p:cNvSpPr>
                  <a:spLocks noChangeArrowheads="1"/>
                </p:cNvSpPr>
                <p:nvPr>
                  <p:custDataLst>
                    <p:tags r:id="rId14"/>
                  </p:custDataLst>
                </p:nvPr>
              </p:nvSpPr>
              <p:spPr bwMode="auto">
                <a:xfrm>
                  <a:off x="1601" y="2766"/>
                  <a:ext cx="840" cy="1375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>
                  <a:outerShdw blurRad="63500" dist="107763" dir="2700000" algn="ctr" rotWithShape="0">
                    <a:schemeClr val="bg2">
                      <a:alpha val="74998"/>
                    </a:schemeClr>
                  </a:outerShdw>
                </a:effectLst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6101" name="Rectangle 25"/>
                <p:cNvSpPr>
                  <a:spLocks noChangeArrowheads="1"/>
                </p:cNvSpPr>
                <p:nvPr>
                  <p:custDataLst>
                    <p:tags r:id="rId15"/>
                  </p:custDataLst>
                </p:nvPr>
              </p:nvSpPr>
              <p:spPr bwMode="auto">
                <a:xfrm>
                  <a:off x="1653" y="2819"/>
                  <a:ext cx="736" cy="473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63500" tIns="25400" rIns="63500" bIns="25400">
                  <a:prstTxWarp prst="textNoShape">
                    <a:avLst/>
                  </a:prstTxWarp>
                  <a:spAutoFit/>
                </a:bodyPr>
                <a:lstStyle/>
                <a:p>
                  <a:pPr eaLnBrk="0" hangingPunct="0">
                    <a:lnSpc>
                      <a:spcPct val="85000"/>
                    </a:lnSpc>
                  </a:pPr>
                  <a:r>
                    <a:rPr lang="en-US" b="1"/>
                    <a:t>General</a:t>
                  </a:r>
                </a:p>
                <a:p>
                  <a:pPr eaLnBrk="0" hangingPunct="0">
                    <a:lnSpc>
                      <a:spcPct val="85000"/>
                    </a:lnSpc>
                  </a:pPr>
                  <a:r>
                    <a:rPr lang="en-US" b="1"/>
                    <a:t>Purpose</a:t>
                  </a:r>
                </a:p>
                <a:p>
                  <a:pPr eaLnBrk="0" hangingPunct="0">
                    <a:lnSpc>
                      <a:spcPct val="85000"/>
                    </a:lnSpc>
                  </a:pPr>
                  <a:r>
                    <a:rPr lang="en-US" b="1"/>
                    <a:t>Registers</a:t>
                  </a:r>
                </a:p>
              </p:txBody>
            </p:sp>
          </p:grpSp>
          <p:sp>
            <p:nvSpPr>
              <p:cNvPr id="46095" name="Text Box 32"/>
              <p:cNvSpPr txBox="1">
                <a:spLocks noChangeArrowheads="1"/>
              </p:cNvSpPr>
              <p:nvPr>
                <p:custDataLst>
                  <p:tags r:id="rId9"/>
                </p:custDataLst>
              </p:nvPr>
            </p:nvSpPr>
            <p:spPr bwMode="auto">
              <a:xfrm>
                <a:off x="1153" y="2609"/>
                <a:ext cx="268" cy="75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 eaLnBrk="0" hangingPunct="0"/>
                <a:r>
                  <a:rPr lang="en-US" dirty="0">
                    <a:latin typeface="Times New Roman" charset="0"/>
                  </a:rPr>
                  <a:t>t0:</a:t>
                </a:r>
              </a:p>
              <a:p>
                <a:pPr algn="ctr" eaLnBrk="0" hangingPunct="0"/>
                <a:r>
                  <a:rPr lang="en-US" dirty="0">
                    <a:latin typeface="Times New Roman" charset="0"/>
                  </a:rPr>
                  <a:t>t1:</a:t>
                </a:r>
              </a:p>
              <a:p>
                <a:pPr algn="ctr" eaLnBrk="0" hangingPunct="0"/>
                <a:r>
                  <a:rPr lang="en-US" dirty="0">
                    <a:latin typeface="Times New Roman" charset="0"/>
                  </a:rPr>
                  <a:t>t2:</a:t>
                </a:r>
              </a:p>
              <a:p>
                <a:pPr algn="ctr" eaLnBrk="0" hangingPunct="0"/>
                <a:r>
                  <a:rPr lang="en-US" dirty="0">
                    <a:latin typeface="Times New Roman" charset="0"/>
                  </a:rPr>
                  <a:t>t3:</a:t>
                </a:r>
              </a:p>
            </p:txBody>
          </p:sp>
          <p:sp>
            <p:nvSpPr>
              <p:cNvPr id="46096" name="Rectangle 33"/>
              <p:cNvSpPr>
                <a:spLocks noChangeArrowheads="1"/>
              </p:cNvSpPr>
              <p:nvPr>
                <p:custDataLst>
                  <p:tags r:id="rId10"/>
                </p:custDataLst>
              </p:nvPr>
            </p:nvSpPr>
            <p:spPr bwMode="auto">
              <a:xfrm>
                <a:off x="1369" y="2644"/>
                <a:ext cx="512" cy="178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/>
                <a:endParaRPr lang="en-US">
                  <a:latin typeface="Times New Roman" charset="0"/>
                </a:endParaRPr>
              </a:p>
            </p:txBody>
          </p:sp>
          <p:sp>
            <p:nvSpPr>
              <p:cNvPr id="46097" name="Rectangle 37"/>
              <p:cNvSpPr>
                <a:spLocks noChangeArrowheads="1"/>
              </p:cNvSpPr>
              <p:nvPr>
                <p:custDataLst>
                  <p:tags r:id="rId11"/>
                </p:custDataLst>
              </p:nvPr>
            </p:nvSpPr>
            <p:spPr bwMode="auto">
              <a:xfrm>
                <a:off x="1369" y="2813"/>
                <a:ext cx="512" cy="178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/>
                <a:r>
                  <a:rPr lang="en-US">
                    <a:latin typeface="Times New Roman" charset="0"/>
                  </a:rPr>
                  <a:t>124</a:t>
                </a:r>
              </a:p>
            </p:txBody>
          </p:sp>
          <p:sp>
            <p:nvSpPr>
              <p:cNvPr id="46098" name="Rectangle 38"/>
              <p:cNvSpPr>
                <a:spLocks noChangeArrowheads="1"/>
              </p:cNvSpPr>
              <p:nvPr>
                <p:custDataLst>
                  <p:tags r:id="rId12"/>
                </p:custDataLst>
              </p:nvPr>
            </p:nvSpPr>
            <p:spPr bwMode="auto">
              <a:xfrm>
                <a:off x="1369" y="2982"/>
                <a:ext cx="512" cy="178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/>
                <a:r>
                  <a:rPr lang="en-US">
                    <a:latin typeface="Times New Roman" charset="0"/>
                  </a:rPr>
                  <a:t>723</a:t>
                </a:r>
              </a:p>
            </p:txBody>
          </p:sp>
          <p:sp>
            <p:nvSpPr>
              <p:cNvPr id="46099" name="Rectangle 39"/>
              <p:cNvSpPr>
                <a:spLocks noChangeArrowheads="1"/>
              </p:cNvSpPr>
              <p:nvPr>
                <p:custDataLst>
                  <p:tags r:id="rId13"/>
                </p:custDataLst>
              </p:nvPr>
            </p:nvSpPr>
            <p:spPr bwMode="auto">
              <a:xfrm>
                <a:off x="1369" y="3150"/>
                <a:ext cx="512" cy="178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/>
                <a:r>
                  <a:rPr lang="en-US">
                    <a:latin typeface="Times New Roman" charset="0"/>
                  </a:rPr>
                  <a:t>4</a:t>
                </a:r>
              </a:p>
            </p:txBody>
          </p:sp>
        </p:grpSp>
        <p:grpSp>
          <p:nvGrpSpPr>
            <p:cNvPr id="46088" name="Group 48"/>
            <p:cNvGrpSpPr>
              <a:grpSpLocks/>
            </p:cNvGrpSpPr>
            <p:nvPr/>
          </p:nvGrpSpPr>
          <p:grpSpPr bwMode="auto">
            <a:xfrm>
              <a:off x="3239" y="2205"/>
              <a:ext cx="937" cy="1400"/>
              <a:chOff x="3239" y="2366"/>
              <a:chExt cx="937" cy="1400"/>
            </a:xfrm>
          </p:grpSpPr>
          <p:sp>
            <p:nvSpPr>
              <p:cNvPr id="205832" name="Rectangle 8"/>
              <p:cNvSpPr>
                <a:spLocks noChangeArrowheads="1"/>
              </p:cNvSpPr>
              <p:nvPr>
                <p:custDataLst>
                  <p:tags r:id="rId4"/>
                </p:custDataLst>
              </p:nvPr>
            </p:nvSpPr>
            <p:spPr bwMode="auto">
              <a:xfrm>
                <a:off x="3291" y="2366"/>
                <a:ext cx="885" cy="1400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blurRad="63500" dist="107763" dir="2700000" algn="ctr" rotWithShape="0">
                  <a:schemeClr val="bg2">
                    <a:alpha val="74998"/>
                  </a:schemeClr>
                </a:outerShdw>
              </a:effectLst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090" name="Rectangle 15"/>
              <p:cNvSpPr>
                <a:spLocks noChangeArrowheads="1"/>
              </p:cNvSpPr>
              <p:nvPr>
                <p:custDataLst>
                  <p:tags r:id="rId5"/>
                </p:custDataLst>
              </p:nvPr>
            </p:nvSpPr>
            <p:spPr bwMode="auto">
              <a:xfrm>
                <a:off x="3343" y="2490"/>
                <a:ext cx="632" cy="17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63500" tIns="25400" rIns="63500" bIns="25400">
                <a:prstTxWarp prst="textNoShape">
                  <a:avLst/>
                </a:prstTxWarp>
                <a:spAutoFit/>
              </a:bodyPr>
              <a:lstStyle/>
              <a:p>
                <a:pPr eaLnBrk="0" hangingPunct="0">
                  <a:lnSpc>
                    <a:spcPct val="85000"/>
                  </a:lnSpc>
                </a:pPr>
                <a:r>
                  <a:rPr lang="en-US" b="1"/>
                  <a:t>Memory</a:t>
                </a:r>
              </a:p>
            </p:txBody>
          </p:sp>
          <p:sp>
            <p:nvSpPr>
              <p:cNvPr id="46091" name="Text Box 42"/>
              <p:cNvSpPr txBox="1">
                <a:spLocks noChangeArrowheads="1"/>
              </p:cNvSpPr>
              <p:nvPr>
                <p:custDataLst>
                  <p:tags r:id="rId6"/>
                </p:custDataLst>
              </p:nvPr>
            </p:nvSpPr>
            <p:spPr bwMode="auto">
              <a:xfrm>
                <a:off x="3239" y="2750"/>
                <a:ext cx="404" cy="75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r" eaLnBrk="0" hangingPunct="0"/>
                <a:r>
                  <a:rPr lang="en-US" dirty="0">
                    <a:latin typeface="Times New Roman" charset="0"/>
                  </a:rPr>
                  <a:t>12:</a:t>
                </a:r>
              </a:p>
              <a:p>
                <a:pPr algn="r" eaLnBrk="0" hangingPunct="0"/>
                <a:endParaRPr lang="en-US" dirty="0">
                  <a:latin typeface="Times New Roman" charset="0"/>
                </a:endParaRPr>
              </a:p>
              <a:p>
                <a:pPr algn="r" eaLnBrk="0" hangingPunct="0"/>
                <a:endParaRPr lang="en-US" dirty="0">
                  <a:latin typeface="Times New Roman" charset="0"/>
                </a:endParaRPr>
              </a:p>
              <a:p>
                <a:pPr algn="r" eaLnBrk="0" hangingPunct="0"/>
                <a:r>
                  <a:rPr lang="en-US" dirty="0">
                    <a:latin typeface="Times New Roman" charset="0"/>
                  </a:rPr>
                  <a:t>140:</a:t>
                </a:r>
              </a:p>
            </p:txBody>
          </p:sp>
          <p:sp>
            <p:nvSpPr>
              <p:cNvPr id="46092" name="Rectangle 43"/>
              <p:cNvSpPr>
                <a:spLocks noChangeArrowheads="1"/>
              </p:cNvSpPr>
              <p:nvPr>
                <p:custDataLst>
                  <p:tags r:id="rId7"/>
                </p:custDataLst>
              </p:nvPr>
            </p:nvSpPr>
            <p:spPr bwMode="auto">
              <a:xfrm>
                <a:off x="3603" y="2785"/>
                <a:ext cx="512" cy="178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/>
                <a:endParaRPr lang="en-US">
                  <a:latin typeface="Times New Roman" charset="0"/>
                </a:endParaRPr>
              </a:p>
            </p:txBody>
          </p:sp>
          <p:sp>
            <p:nvSpPr>
              <p:cNvPr id="46093" name="Rectangle 46"/>
              <p:cNvSpPr>
                <a:spLocks noChangeArrowheads="1"/>
              </p:cNvSpPr>
              <p:nvPr>
                <p:custDataLst>
                  <p:tags r:id="rId8"/>
                </p:custDataLst>
              </p:nvPr>
            </p:nvSpPr>
            <p:spPr bwMode="auto">
              <a:xfrm>
                <a:off x="3603" y="3291"/>
                <a:ext cx="512" cy="178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/>
                <a:r>
                  <a:rPr lang="en-US">
                    <a:latin typeface="Times New Roman" charset="0"/>
                  </a:rPr>
                  <a:t>66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313341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/>
              <a:t>Word Alignment</a:t>
            </a:r>
          </a:p>
        </p:txBody>
      </p:sp>
      <p:sp>
        <p:nvSpPr>
          <p:cNvPr id="41988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>
            <a:normAutofit fontScale="92500" lnSpcReduction="10000"/>
          </a:bodyPr>
          <a:lstStyle/>
          <a:p>
            <a:pPr eaLnBrk="1" hangingPunct="1"/>
            <a:r>
              <a:rPr lang="en-US" dirty="0" smtClean="0"/>
              <a:t>Require </a:t>
            </a:r>
            <a:r>
              <a:rPr lang="en-US" dirty="0"/>
              <a:t>that objects fall on an address that is a multiple of their </a:t>
            </a:r>
            <a:r>
              <a:rPr lang="en-US" dirty="0" smtClean="0"/>
              <a:t>size</a:t>
            </a:r>
          </a:p>
          <a:p>
            <a:pPr eaLnBrk="1" hangingPunct="1"/>
            <a:endParaRPr lang="en-US" dirty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/>
          </a:p>
          <a:p>
            <a:pPr eaLnBrk="1" hangingPunct="1"/>
            <a:r>
              <a:rPr lang="en-US" dirty="0" smtClean="0"/>
              <a:t>What are the last two bits of a 32-bit word aligned address?</a:t>
            </a:r>
            <a:endParaRPr lang="en-US" dirty="0"/>
          </a:p>
        </p:txBody>
      </p:sp>
      <p:grpSp>
        <p:nvGrpSpPr>
          <p:cNvPr id="41989" name="Group 15"/>
          <p:cNvGrpSpPr>
            <a:grpSpLocks/>
          </p:cNvGrpSpPr>
          <p:nvPr>
            <p:custDataLst>
              <p:tags r:id="rId3"/>
            </p:custDataLst>
          </p:nvPr>
        </p:nvGrpSpPr>
        <p:grpSpPr bwMode="auto">
          <a:xfrm>
            <a:off x="2590800" y="2574925"/>
            <a:ext cx="3206750" cy="2149475"/>
            <a:chOff x="3304" y="2626"/>
            <a:chExt cx="2020" cy="1354"/>
          </a:xfrm>
        </p:grpSpPr>
        <p:sp>
          <p:nvSpPr>
            <p:cNvPr id="41990" name="Rectangle 16"/>
            <p:cNvSpPr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4036" y="2836"/>
              <a:ext cx="1288" cy="114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991" name="Rectangle 17"/>
            <p:cNvSpPr>
              <a:spLocks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4036" y="2932"/>
              <a:ext cx="1288" cy="136"/>
            </a:xfrm>
            <a:prstGeom prst="rect">
              <a:avLst/>
            </a:prstGeom>
            <a:solidFill>
              <a:srgbClr val="00FF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992" name="Rectangle 18"/>
            <p:cNvSpPr>
              <a:spLocks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4708" y="3460"/>
              <a:ext cx="616" cy="136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993" name="Rectangle 19"/>
            <p:cNvSpPr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4036" y="3604"/>
              <a:ext cx="664" cy="136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994" name="Rectangle 20"/>
            <p:cNvSpPr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4023" y="2626"/>
              <a:ext cx="1154" cy="2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b="1"/>
                <a:t>0      1      2      3</a:t>
              </a:r>
            </a:p>
          </p:txBody>
        </p:sp>
        <p:sp>
          <p:nvSpPr>
            <p:cNvPr id="41995" name="Rectangle 21"/>
            <p:cNvSpPr>
              <a:spLocks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5044" y="3700"/>
              <a:ext cx="280" cy="136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996" name="Rectangle 22"/>
            <p:cNvSpPr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4036" y="3844"/>
              <a:ext cx="1000" cy="136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997" name="Rectangle 23"/>
            <p:cNvSpPr>
              <a:spLocks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4324" y="3172"/>
              <a:ext cx="1000" cy="136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998" name="Rectangle 24"/>
            <p:cNvSpPr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4036" y="3316"/>
              <a:ext cx="280" cy="136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999" name="Rectangle 25"/>
            <p:cNvSpPr>
              <a:spLocks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3304" y="2914"/>
              <a:ext cx="642" cy="2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r" eaLnBrk="0" hangingPunct="0"/>
              <a:r>
                <a:rPr lang="en-US" b="1" i="1">
                  <a:solidFill>
                    <a:srgbClr val="51DC00"/>
                  </a:solidFill>
                </a:rPr>
                <a:t>Aligned</a:t>
              </a:r>
            </a:p>
          </p:txBody>
        </p:sp>
        <p:sp>
          <p:nvSpPr>
            <p:cNvPr id="42000" name="Rectangle 26"/>
            <p:cNvSpPr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3304" y="3490"/>
              <a:ext cx="642" cy="40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r" eaLnBrk="0" hangingPunct="0"/>
              <a:r>
                <a:rPr lang="en-US" b="1" i="1">
                  <a:solidFill>
                    <a:schemeClr val="accent1"/>
                  </a:solidFill>
                </a:rPr>
                <a:t>Not</a:t>
              </a:r>
            </a:p>
            <a:p>
              <a:pPr algn="r" eaLnBrk="0" hangingPunct="0"/>
              <a:r>
                <a:rPr lang="en-US" b="1" i="1">
                  <a:solidFill>
                    <a:schemeClr val="accent1"/>
                  </a:solidFill>
                </a:rPr>
                <a:t>Aligned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18073263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Assembly?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Assembly is the lowest level language that humans routinely deal with</a:t>
            </a:r>
          </a:p>
          <a:p>
            <a:endParaRPr lang="en-US" dirty="0"/>
          </a:p>
          <a:p>
            <a:r>
              <a:rPr lang="en-US" dirty="0" smtClean="0">
                <a:ea typeface="ＭＳ Ｐゴシック" pitchFamily="-110" charset="-128"/>
              </a:rPr>
              <a:t>Simple, regular instructions</a:t>
            </a:r>
          </a:p>
          <a:p>
            <a:pPr lvl="1"/>
            <a:r>
              <a:rPr lang="en-US" dirty="0" smtClean="0">
                <a:ea typeface="ＭＳ Ｐゴシック" pitchFamily="-110" charset="-128"/>
              </a:rPr>
              <a:t>building blocks of C &amp; other languages</a:t>
            </a:r>
          </a:p>
          <a:p>
            <a:endParaRPr lang="en-US" dirty="0" smtClean="0">
              <a:ea typeface="ＭＳ Ｐゴシック" pitchFamily="-110" charset="-128"/>
            </a:endParaRPr>
          </a:p>
          <a:p>
            <a:r>
              <a:rPr lang="en-US" dirty="0" smtClean="0">
                <a:ea typeface="ＭＳ Ｐゴシック" pitchFamily="-110" charset="-128"/>
              </a:rPr>
              <a:t>One-to-one mapping to machine language</a:t>
            </a:r>
          </a:p>
          <a:p>
            <a:pPr lvl="1"/>
            <a:r>
              <a:rPr lang="en-US" dirty="0" smtClean="0">
                <a:ea typeface="ＭＳ Ｐゴシック" pitchFamily="-110" charset="-128"/>
              </a:rPr>
              <a:t>… Usually</a:t>
            </a:r>
            <a:endParaRPr lang="en-US" dirty="0">
              <a:ea typeface="ＭＳ Ｐゴシック" pitchFamily="-11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78962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/>
              <a:t>Array Example</a:t>
            </a:r>
          </a:p>
        </p:txBody>
      </p:sp>
      <p:sp>
        <p:nvSpPr>
          <p:cNvPr id="48132" name="Rectangle 3"/>
          <p:cNvSpPr>
            <a:spLocks noGrp="1" noChangeArrowheads="1"/>
          </p:cNvSpPr>
          <p:nvPr>
            <p:ph sz="half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600" dirty="0">
                <a:latin typeface="Courier New" charset="0"/>
              </a:rPr>
              <a:t>/* Swap the </a:t>
            </a:r>
            <a:r>
              <a:rPr lang="en-US" sz="1600" dirty="0" err="1">
                <a:latin typeface="Courier New" charset="0"/>
              </a:rPr>
              <a:t>kth</a:t>
            </a:r>
            <a:r>
              <a:rPr lang="en-US" sz="1600" dirty="0">
                <a:latin typeface="Courier New" charset="0"/>
              </a:rPr>
              <a:t> and (k+1)</a:t>
            </a:r>
            <a:r>
              <a:rPr lang="en-US" sz="1600" dirty="0" err="1">
                <a:latin typeface="Courier New" charset="0"/>
              </a:rPr>
              <a:t>th</a:t>
            </a:r>
            <a:r>
              <a:rPr lang="en-US" sz="1600" dirty="0">
                <a:latin typeface="Courier New" charset="0"/>
              </a:rPr>
              <a:t> element of an array */		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600" dirty="0">
                <a:latin typeface="Courier New" charset="0"/>
              </a:rPr>
              <a:t>swap(</a:t>
            </a:r>
            <a:r>
              <a:rPr lang="en-US" sz="1600" dirty="0" err="1">
                <a:latin typeface="Courier New" charset="0"/>
              </a:rPr>
              <a:t>int</a:t>
            </a:r>
            <a:r>
              <a:rPr lang="en-US" sz="1600" dirty="0">
                <a:latin typeface="Courier New" charset="0"/>
              </a:rPr>
              <a:t> v[], </a:t>
            </a:r>
            <a:r>
              <a:rPr lang="en-US" sz="1600" dirty="0" err="1">
                <a:latin typeface="Courier New" charset="0"/>
              </a:rPr>
              <a:t>int</a:t>
            </a:r>
            <a:r>
              <a:rPr lang="en-US" sz="1600" dirty="0">
                <a:latin typeface="Courier New" charset="0"/>
              </a:rPr>
              <a:t> k)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600" dirty="0">
                <a:latin typeface="Courier New" charset="0"/>
              </a:rPr>
              <a:t>{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600" dirty="0">
                <a:latin typeface="Courier New" charset="0"/>
              </a:rPr>
              <a:t>	</a:t>
            </a:r>
            <a:r>
              <a:rPr lang="en-US" sz="1600" dirty="0" err="1">
                <a:latin typeface="Courier New" charset="0"/>
              </a:rPr>
              <a:t>int</a:t>
            </a:r>
            <a:r>
              <a:rPr lang="en-US" sz="1600" dirty="0">
                <a:latin typeface="Courier New" charset="0"/>
              </a:rPr>
              <a:t> temp = v[k];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600" dirty="0">
                <a:latin typeface="Courier New" charset="0"/>
              </a:rPr>
              <a:t>	v[k] = v[k+1];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600" dirty="0">
                <a:latin typeface="Courier New" charset="0"/>
              </a:rPr>
              <a:t>	v[k+1] = temp;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600" dirty="0">
                <a:latin typeface="Courier New" charset="0"/>
              </a:rPr>
              <a:t>}</a:t>
            </a:r>
          </a:p>
          <a:p>
            <a:pPr eaLnBrk="1" hangingPunct="1"/>
            <a:endParaRPr lang="en-US" dirty="0">
              <a:latin typeface="Courier New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600" dirty="0">
                <a:latin typeface="Courier New" charset="0"/>
              </a:rPr>
              <a:t># Assume v in $a0,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600" dirty="0">
                <a:latin typeface="Courier New" charset="0"/>
              </a:rPr>
              <a:t>  k in $a1</a:t>
            </a:r>
          </a:p>
          <a:p>
            <a:pPr eaLnBrk="1" hangingPunct="1"/>
            <a:endParaRPr lang="en-US" dirty="0">
              <a:latin typeface="Courier New" charset="0"/>
            </a:endParaRPr>
          </a:p>
        </p:txBody>
      </p:sp>
      <p:grpSp>
        <p:nvGrpSpPr>
          <p:cNvPr id="32" name="Group 6"/>
          <p:cNvGrpSpPr>
            <a:grpSpLocks/>
          </p:cNvGrpSpPr>
          <p:nvPr>
            <p:custDataLst>
              <p:tags r:id="rId3"/>
            </p:custDataLst>
          </p:nvPr>
        </p:nvGrpSpPr>
        <p:grpSpPr bwMode="auto">
          <a:xfrm>
            <a:off x="5997575" y="2700815"/>
            <a:ext cx="985837" cy="1847850"/>
            <a:chOff x="2501" y="2284"/>
            <a:chExt cx="621" cy="1164"/>
          </a:xfrm>
        </p:grpSpPr>
        <p:sp>
          <p:nvSpPr>
            <p:cNvPr id="33" name="AutoShape 7"/>
            <p:cNvSpPr>
              <a:spLocks noChangeArrowheads="1"/>
            </p:cNvSpPr>
            <p:nvPr>
              <p:custDataLst>
                <p:tags r:id="rId28"/>
              </p:custDataLst>
            </p:nvPr>
          </p:nvSpPr>
          <p:spPr bwMode="auto">
            <a:xfrm>
              <a:off x="2501" y="2936"/>
              <a:ext cx="621" cy="512"/>
            </a:xfrm>
            <a:prstGeom prst="rightArrow">
              <a:avLst>
                <a:gd name="adj1" fmla="val 50000"/>
                <a:gd name="adj2" fmla="val 30322"/>
              </a:avLst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>
                  <a:latin typeface="Trebuchet MS" charset="0"/>
                </a:rPr>
                <a:t>Store</a:t>
              </a:r>
            </a:p>
          </p:txBody>
        </p:sp>
        <p:sp>
          <p:nvSpPr>
            <p:cNvPr id="34" name="AutoShape 8"/>
            <p:cNvSpPr>
              <a:spLocks noChangeArrowheads="1"/>
            </p:cNvSpPr>
            <p:nvPr>
              <p:custDataLst>
                <p:tags r:id="rId29"/>
              </p:custDataLst>
            </p:nvPr>
          </p:nvSpPr>
          <p:spPr bwMode="auto">
            <a:xfrm flipH="1">
              <a:off x="2501" y="2284"/>
              <a:ext cx="621" cy="512"/>
            </a:xfrm>
            <a:prstGeom prst="rightArrow">
              <a:avLst>
                <a:gd name="adj1" fmla="val 50000"/>
                <a:gd name="adj2" fmla="val 30322"/>
              </a:avLst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>
                  <a:latin typeface="Trebuchet MS" charset="0"/>
                </a:rPr>
                <a:t>Load</a:t>
              </a:r>
            </a:p>
          </p:txBody>
        </p:sp>
      </p:grpSp>
      <p:grpSp>
        <p:nvGrpSpPr>
          <p:cNvPr id="35" name="Group 79"/>
          <p:cNvGrpSpPr>
            <a:grpSpLocks/>
          </p:cNvGrpSpPr>
          <p:nvPr>
            <p:custDataLst>
              <p:tags r:id="rId4"/>
            </p:custDataLst>
          </p:nvPr>
        </p:nvGrpSpPr>
        <p:grpSpPr bwMode="auto">
          <a:xfrm>
            <a:off x="3290887" y="2416653"/>
            <a:ext cx="2520950" cy="2416175"/>
            <a:chOff x="1942" y="809"/>
            <a:chExt cx="1588" cy="1522"/>
          </a:xfrm>
        </p:grpSpPr>
        <p:sp>
          <p:nvSpPr>
            <p:cNvPr id="36" name="Rectangle 11"/>
            <p:cNvSpPr>
              <a:spLocks noChangeArrowheads="1"/>
            </p:cNvSpPr>
            <p:nvPr>
              <p:custDataLst>
                <p:tags r:id="rId20"/>
              </p:custDataLst>
            </p:nvPr>
          </p:nvSpPr>
          <p:spPr bwMode="auto">
            <a:xfrm>
              <a:off x="1942" y="809"/>
              <a:ext cx="1588" cy="152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Rectangle 12"/>
            <p:cNvSpPr>
              <a:spLocks noChangeArrowheads="1"/>
            </p:cNvSpPr>
            <p:nvPr>
              <p:custDataLst>
                <p:tags r:id="rId21"/>
              </p:custDataLst>
            </p:nvPr>
          </p:nvSpPr>
          <p:spPr bwMode="auto">
            <a:xfrm>
              <a:off x="2040" y="862"/>
              <a:ext cx="1421" cy="4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63500" tIns="25400" rIns="63500" bIns="25400">
              <a:prstTxWarp prst="textNoShape">
                <a:avLst/>
              </a:prstTxWarp>
              <a:spAutoFit/>
            </a:bodyPr>
            <a:lstStyle/>
            <a:p>
              <a:pPr algn="ctr" eaLnBrk="0" hangingPunct="0">
                <a:lnSpc>
                  <a:spcPct val="85000"/>
                </a:lnSpc>
              </a:pPr>
              <a:r>
                <a:rPr lang="en-US" b="1">
                  <a:latin typeface="Trebuchet MS" charset="0"/>
                </a:rPr>
                <a:t>General</a:t>
              </a:r>
            </a:p>
            <a:p>
              <a:pPr algn="ctr" eaLnBrk="0" hangingPunct="0">
                <a:lnSpc>
                  <a:spcPct val="85000"/>
                </a:lnSpc>
              </a:pPr>
              <a:r>
                <a:rPr lang="en-US" b="1">
                  <a:latin typeface="Trebuchet MS" charset="0"/>
                </a:rPr>
                <a:t>Purpose</a:t>
              </a:r>
            </a:p>
            <a:p>
              <a:pPr algn="ctr" eaLnBrk="0" hangingPunct="0">
                <a:lnSpc>
                  <a:spcPct val="85000"/>
                </a:lnSpc>
              </a:pPr>
              <a:r>
                <a:rPr lang="en-US" b="1">
                  <a:latin typeface="Trebuchet MS" charset="0"/>
                </a:rPr>
                <a:t>Registers</a:t>
              </a:r>
            </a:p>
          </p:txBody>
        </p:sp>
        <p:sp>
          <p:nvSpPr>
            <p:cNvPr id="38" name="Text Box 13"/>
            <p:cNvSpPr txBox="1">
              <a:spLocks noChangeArrowheads="1"/>
            </p:cNvSpPr>
            <p:nvPr>
              <p:custDataLst>
                <p:tags r:id="rId22"/>
              </p:custDataLst>
            </p:nvPr>
          </p:nvSpPr>
          <p:spPr bwMode="auto">
            <a:xfrm>
              <a:off x="2120" y="1374"/>
              <a:ext cx="320" cy="92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>
                  <a:latin typeface="Trebuchet MS" charset="0"/>
                </a:rPr>
                <a:t>a0:</a:t>
              </a:r>
            </a:p>
            <a:p>
              <a:pPr algn="ctr" eaLnBrk="0" hangingPunct="0"/>
              <a:r>
                <a:rPr lang="en-US">
                  <a:latin typeface="Trebuchet MS" charset="0"/>
                </a:rPr>
                <a:t>a1:</a:t>
              </a:r>
            </a:p>
            <a:p>
              <a:pPr algn="ctr" eaLnBrk="0" hangingPunct="0"/>
              <a:r>
                <a:rPr lang="en-US">
                  <a:latin typeface="Trebuchet MS" charset="0"/>
                </a:rPr>
                <a:t>t0:</a:t>
              </a:r>
            </a:p>
            <a:p>
              <a:pPr algn="ctr" eaLnBrk="0" hangingPunct="0"/>
              <a:r>
                <a:rPr lang="en-US">
                  <a:latin typeface="Trebuchet MS" charset="0"/>
                </a:rPr>
                <a:t>t1:</a:t>
              </a:r>
            </a:p>
            <a:p>
              <a:pPr algn="ctr" eaLnBrk="0" hangingPunct="0"/>
              <a:r>
                <a:rPr lang="en-US">
                  <a:latin typeface="Trebuchet MS" charset="0"/>
                </a:rPr>
                <a:t>t2:</a:t>
              </a:r>
            </a:p>
          </p:txBody>
        </p:sp>
        <p:sp>
          <p:nvSpPr>
            <p:cNvPr id="39" name="Rectangle 14"/>
            <p:cNvSpPr>
              <a:spLocks noChangeArrowheads="1"/>
            </p:cNvSpPr>
            <p:nvPr>
              <p:custDataLst>
                <p:tags r:id="rId23"/>
              </p:custDataLst>
            </p:nvPr>
          </p:nvSpPr>
          <p:spPr bwMode="auto">
            <a:xfrm>
              <a:off x="2434" y="1410"/>
              <a:ext cx="967" cy="178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>
                  <a:latin typeface="Trebuchet MS" charset="0"/>
                </a:rPr>
                <a:t>964</a:t>
              </a:r>
            </a:p>
          </p:txBody>
        </p:sp>
        <p:sp>
          <p:nvSpPr>
            <p:cNvPr id="40" name="Rectangle 15"/>
            <p:cNvSpPr>
              <a:spLocks noChangeArrowheads="1"/>
            </p:cNvSpPr>
            <p:nvPr>
              <p:custDataLst>
                <p:tags r:id="rId24"/>
              </p:custDataLst>
            </p:nvPr>
          </p:nvSpPr>
          <p:spPr bwMode="auto">
            <a:xfrm>
              <a:off x="2434" y="1579"/>
              <a:ext cx="967" cy="178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>
                  <a:latin typeface="Trebuchet MS" charset="0"/>
                </a:rPr>
                <a:t>10</a:t>
              </a:r>
            </a:p>
          </p:txBody>
        </p:sp>
        <p:sp>
          <p:nvSpPr>
            <p:cNvPr id="41" name="Rectangle 16"/>
            <p:cNvSpPr>
              <a:spLocks noChangeArrowheads="1"/>
            </p:cNvSpPr>
            <p:nvPr>
              <p:custDataLst>
                <p:tags r:id="rId25"/>
              </p:custDataLst>
            </p:nvPr>
          </p:nvSpPr>
          <p:spPr bwMode="auto">
            <a:xfrm>
              <a:off x="2434" y="1747"/>
              <a:ext cx="967" cy="178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endParaRPr lang="en-US">
                <a:latin typeface="Trebuchet MS" charset="0"/>
              </a:endParaRPr>
            </a:p>
          </p:txBody>
        </p:sp>
        <p:sp>
          <p:nvSpPr>
            <p:cNvPr id="42" name="Rectangle 17"/>
            <p:cNvSpPr>
              <a:spLocks noChangeArrowheads="1"/>
            </p:cNvSpPr>
            <p:nvPr>
              <p:custDataLst>
                <p:tags r:id="rId26"/>
              </p:custDataLst>
            </p:nvPr>
          </p:nvSpPr>
          <p:spPr bwMode="auto">
            <a:xfrm>
              <a:off x="2434" y="1916"/>
              <a:ext cx="967" cy="178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endParaRPr lang="en-US">
                <a:latin typeface="Trebuchet MS" charset="0"/>
              </a:endParaRPr>
            </a:p>
          </p:txBody>
        </p:sp>
        <p:sp>
          <p:nvSpPr>
            <p:cNvPr id="43" name="Rectangle 73"/>
            <p:cNvSpPr>
              <a:spLocks noChangeArrowheads="1"/>
            </p:cNvSpPr>
            <p:nvPr>
              <p:custDataLst>
                <p:tags r:id="rId27"/>
              </p:custDataLst>
            </p:nvPr>
          </p:nvSpPr>
          <p:spPr bwMode="auto">
            <a:xfrm>
              <a:off x="2434" y="2084"/>
              <a:ext cx="967" cy="178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endParaRPr lang="en-US">
                <a:latin typeface="Trebuchet MS" charset="0"/>
              </a:endParaRPr>
            </a:p>
          </p:txBody>
        </p:sp>
      </p:grpSp>
      <p:grpSp>
        <p:nvGrpSpPr>
          <p:cNvPr id="44" name="Group 109"/>
          <p:cNvGrpSpPr>
            <a:grpSpLocks/>
          </p:cNvGrpSpPr>
          <p:nvPr>
            <p:custDataLst>
              <p:tags r:id="rId5"/>
            </p:custDataLst>
          </p:nvPr>
        </p:nvGrpSpPr>
        <p:grpSpPr bwMode="auto">
          <a:xfrm>
            <a:off x="7140575" y="2530953"/>
            <a:ext cx="1851025" cy="2149475"/>
            <a:chOff x="777" y="1194"/>
            <a:chExt cx="1166" cy="1354"/>
          </a:xfrm>
        </p:grpSpPr>
        <p:sp>
          <p:nvSpPr>
            <p:cNvPr id="45" name="Rectangle 81"/>
            <p:cNvSpPr>
              <a:spLocks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777" y="1194"/>
              <a:ext cx="1166" cy="135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Rectangle 82"/>
            <p:cNvSpPr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1003" y="1222"/>
              <a:ext cx="614" cy="17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63500" tIns="25400" rIns="63500" bIns="25400">
              <a:prstTxWarp prst="textNoShape">
                <a:avLst/>
              </a:prstTxWarp>
              <a:spAutoFit/>
            </a:bodyPr>
            <a:lstStyle/>
            <a:p>
              <a:pPr eaLnBrk="0" hangingPunct="0">
                <a:lnSpc>
                  <a:spcPct val="85000"/>
                </a:lnSpc>
              </a:pPr>
              <a:r>
                <a:rPr lang="en-US" b="1">
                  <a:latin typeface="Trebuchet MS" charset="0"/>
                </a:rPr>
                <a:t>Memory</a:t>
              </a:r>
            </a:p>
          </p:txBody>
        </p:sp>
        <p:sp>
          <p:nvSpPr>
            <p:cNvPr id="47" name="Rectangle 97"/>
            <p:cNvSpPr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1198" y="1440"/>
              <a:ext cx="672" cy="16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1600">
                  <a:latin typeface="Trebuchet MS" charset="0"/>
                </a:rPr>
                <a:t>0A12170D</a:t>
              </a:r>
            </a:p>
          </p:txBody>
        </p:sp>
        <p:sp>
          <p:nvSpPr>
            <p:cNvPr id="48" name="Text Box 98"/>
            <p:cNvSpPr txBox="1">
              <a:spLocks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799" y="1427"/>
              <a:ext cx="351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400">
                  <a:latin typeface="Trebuchet MS" charset="0"/>
                </a:rPr>
                <a:t>1000</a:t>
              </a:r>
            </a:p>
          </p:txBody>
        </p:sp>
        <p:sp>
          <p:nvSpPr>
            <p:cNvPr id="49" name="Rectangle 99"/>
            <p:cNvSpPr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1198" y="1606"/>
              <a:ext cx="672" cy="16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1600">
                  <a:latin typeface="Trebuchet MS" charset="0"/>
                </a:rPr>
                <a:t>11111111</a:t>
              </a:r>
            </a:p>
          </p:txBody>
        </p:sp>
        <p:sp>
          <p:nvSpPr>
            <p:cNvPr id="50" name="Text Box 100"/>
            <p:cNvSpPr txBox="1">
              <a:spLocks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799" y="1593"/>
              <a:ext cx="351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400">
                  <a:latin typeface="Trebuchet MS" charset="0"/>
                </a:rPr>
                <a:t>1004</a:t>
              </a:r>
            </a:p>
          </p:txBody>
        </p:sp>
        <p:sp>
          <p:nvSpPr>
            <p:cNvPr id="51" name="Rectangle 101"/>
            <p:cNvSpPr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1198" y="1771"/>
              <a:ext cx="672" cy="16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1600">
                  <a:latin typeface="Trebuchet MS" charset="0"/>
                </a:rPr>
                <a:t>00000000</a:t>
              </a:r>
            </a:p>
          </p:txBody>
        </p:sp>
        <p:sp>
          <p:nvSpPr>
            <p:cNvPr id="52" name="Text Box 102"/>
            <p:cNvSpPr txBox="1">
              <a:spLocks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799" y="1758"/>
              <a:ext cx="351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400">
                  <a:latin typeface="Trebuchet MS" charset="0"/>
                </a:rPr>
                <a:t>1008</a:t>
              </a:r>
            </a:p>
          </p:txBody>
        </p:sp>
        <p:sp>
          <p:nvSpPr>
            <p:cNvPr id="53" name="Rectangle 103"/>
            <p:cNvSpPr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1198" y="2102"/>
              <a:ext cx="672" cy="16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1600">
                  <a:latin typeface="Trebuchet MS" charset="0"/>
                </a:rPr>
                <a:t>FFFFFFFF</a:t>
              </a:r>
            </a:p>
          </p:txBody>
        </p:sp>
        <p:sp>
          <p:nvSpPr>
            <p:cNvPr id="54" name="Text Box 104"/>
            <p:cNvSpPr txBox="1">
              <a:spLocks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799" y="2089"/>
              <a:ext cx="351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400">
                  <a:latin typeface="Trebuchet MS" charset="0"/>
                </a:rPr>
                <a:t>1016</a:t>
              </a:r>
            </a:p>
          </p:txBody>
        </p:sp>
        <p:sp>
          <p:nvSpPr>
            <p:cNvPr id="55" name="Rectangle 105"/>
            <p:cNvSpPr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1198" y="1937"/>
              <a:ext cx="672" cy="16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1600">
                  <a:latin typeface="Trebuchet MS" charset="0"/>
                </a:rPr>
                <a:t>0F0F0F0F</a:t>
              </a:r>
            </a:p>
          </p:txBody>
        </p:sp>
        <p:sp>
          <p:nvSpPr>
            <p:cNvPr id="56" name="Text Box 106"/>
            <p:cNvSpPr txBox="1">
              <a:spLocks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799" y="1924"/>
              <a:ext cx="351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400">
                  <a:latin typeface="Trebuchet MS" charset="0"/>
                </a:rPr>
                <a:t>1012</a:t>
              </a:r>
            </a:p>
          </p:txBody>
        </p:sp>
        <p:sp>
          <p:nvSpPr>
            <p:cNvPr id="57" name="Rectangle 107"/>
            <p:cNvSpPr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1198" y="2267"/>
              <a:ext cx="672" cy="16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1600">
                  <a:latin typeface="Trebuchet MS" charset="0"/>
                </a:rPr>
                <a:t>FFFFFFFF</a:t>
              </a:r>
            </a:p>
          </p:txBody>
        </p:sp>
        <p:sp>
          <p:nvSpPr>
            <p:cNvPr id="58" name="Text Box 108"/>
            <p:cNvSpPr txBox="1">
              <a:spLocks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799" y="2254"/>
              <a:ext cx="351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400">
                  <a:latin typeface="Trebuchet MS" charset="0"/>
                </a:rPr>
                <a:t>1020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995921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/>
              <a:t>Array Example</a:t>
            </a:r>
          </a:p>
        </p:txBody>
      </p:sp>
      <p:sp>
        <p:nvSpPr>
          <p:cNvPr id="48132" name="Rectangle 3"/>
          <p:cNvSpPr>
            <a:spLocks noGrp="1" noChangeArrowheads="1"/>
          </p:cNvSpPr>
          <p:nvPr>
            <p:ph sz="half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600" dirty="0">
                <a:latin typeface="Courier New" charset="0"/>
              </a:rPr>
              <a:t>/* Swap the </a:t>
            </a:r>
            <a:r>
              <a:rPr lang="en-US" sz="1600" dirty="0" err="1">
                <a:latin typeface="Courier New" charset="0"/>
              </a:rPr>
              <a:t>kth</a:t>
            </a:r>
            <a:r>
              <a:rPr lang="en-US" sz="1600" dirty="0">
                <a:latin typeface="Courier New" charset="0"/>
              </a:rPr>
              <a:t> and (k+1)</a:t>
            </a:r>
            <a:r>
              <a:rPr lang="en-US" sz="1600" dirty="0" err="1">
                <a:latin typeface="Courier New" charset="0"/>
              </a:rPr>
              <a:t>th</a:t>
            </a:r>
            <a:r>
              <a:rPr lang="en-US" sz="1600" dirty="0">
                <a:latin typeface="Courier New" charset="0"/>
              </a:rPr>
              <a:t> element of an array */		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600" dirty="0">
                <a:latin typeface="Courier New" charset="0"/>
              </a:rPr>
              <a:t>swap(</a:t>
            </a:r>
            <a:r>
              <a:rPr lang="en-US" sz="1600" dirty="0" err="1">
                <a:latin typeface="Courier New" charset="0"/>
              </a:rPr>
              <a:t>int</a:t>
            </a:r>
            <a:r>
              <a:rPr lang="en-US" sz="1600" dirty="0">
                <a:latin typeface="Courier New" charset="0"/>
              </a:rPr>
              <a:t> v[], </a:t>
            </a:r>
            <a:r>
              <a:rPr lang="en-US" sz="1600" dirty="0" err="1">
                <a:latin typeface="Courier New" charset="0"/>
              </a:rPr>
              <a:t>int</a:t>
            </a:r>
            <a:r>
              <a:rPr lang="en-US" sz="1600" dirty="0">
                <a:latin typeface="Courier New" charset="0"/>
              </a:rPr>
              <a:t> k)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600" dirty="0" smtClean="0">
                <a:latin typeface="Courier New" charset="0"/>
              </a:rPr>
              <a:t>{</a:t>
            </a:r>
            <a:endParaRPr lang="en-US" sz="1600" dirty="0">
              <a:latin typeface="Courier New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600" dirty="0" smtClean="0">
                <a:latin typeface="Courier New" charset="0"/>
              </a:rPr>
              <a:t>	load v[k] into temp0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600" dirty="0">
                <a:latin typeface="Courier New" charset="0"/>
              </a:rPr>
              <a:t>	</a:t>
            </a:r>
            <a:r>
              <a:rPr lang="en-US" sz="1600" dirty="0" smtClean="0">
                <a:latin typeface="Courier New" charset="0"/>
              </a:rPr>
              <a:t>load v[k+1] into temp1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600" dirty="0">
                <a:latin typeface="Courier New" charset="0"/>
              </a:rPr>
              <a:t>	</a:t>
            </a:r>
            <a:r>
              <a:rPr lang="en-US" sz="1600" dirty="0" smtClean="0">
                <a:latin typeface="Courier New" charset="0"/>
              </a:rPr>
              <a:t>store temp0 into v[k+1]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600" dirty="0">
                <a:latin typeface="Courier New" charset="0"/>
              </a:rPr>
              <a:t>	</a:t>
            </a:r>
            <a:r>
              <a:rPr lang="en-US" sz="1600" dirty="0" smtClean="0">
                <a:latin typeface="Courier New" charset="0"/>
              </a:rPr>
              <a:t>store temp1 into v[k]</a:t>
            </a:r>
            <a:endParaRPr lang="en-US" sz="1600" dirty="0">
              <a:latin typeface="Courier New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600" dirty="0" smtClean="0">
                <a:latin typeface="Courier New" charset="0"/>
              </a:rPr>
              <a:t>}</a:t>
            </a:r>
            <a:endParaRPr lang="en-US" sz="1600" dirty="0">
              <a:latin typeface="Courier New" charset="0"/>
            </a:endParaRPr>
          </a:p>
          <a:p>
            <a:pPr eaLnBrk="1" hangingPunct="1"/>
            <a:endParaRPr lang="en-US" dirty="0">
              <a:latin typeface="Courier New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600" dirty="0">
                <a:latin typeface="Courier New" charset="0"/>
              </a:rPr>
              <a:t># Assume v in $a0,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600" dirty="0">
                <a:latin typeface="Courier New" charset="0"/>
              </a:rPr>
              <a:t>  k in $a1</a:t>
            </a:r>
          </a:p>
          <a:p>
            <a:pPr eaLnBrk="1" hangingPunct="1"/>
            <a:endParaRPr lang="en-US" dirty="0">
              <a:latin typeface="Courier New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Convert array operations in to load / store operations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Why do we need temp1?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Why wasn’t it in the C code?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5178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/>
              <a:t>Array Example</a:t>
            </a:r>
          </a:p>
        </p:txBody>
      </p:sp>
      <p:sp>
        <p:nvSpPr>
          <p:cNvPr id="48132" name="Rectangle 3"/>
          <p:cNvSpPr>
            <a:spLocks noGrp="1" noChangeArrowheads="1"/>
          </p:cNvSpPr>
          <p:nvPr>
            <p:ph sz="half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600" dirty="0">
                <a:latin typeface="Courier New" charset="0"/>
              </a:rPr>
              <a:t>/* Swap the </a:t>
            </a:r>
            <a:r>
              <a:rPr lang="en-US" sz="1600" dirty="0" err="1">
                <a:latin typeface="Courier New" charset="0"/>
              </a:rPr>
              <a:t>kth</a:t>
            </a:r>
            <a:r>
              <a:rPr lang="en-US" sz="1600" dirty="0">
                <a:latin typeface="Courier New" charset="0"/>
              </a:rPr>
              <a:t> and (k+1)</a:t>
            </a:r>
            <a:r>
              <a:rPr lang="en-US" sz="1600" dirty="0" err="1">
                <a:latin typeface="Courier New" charset="0"/>
              </a:rPr>
              <a:t>th</a:t>
            </a:r>
            <a:r>
              <a:rPr lang="en-US" sz="1600" dirty="0">
                <a:latin typeface="Courier New" charset="0"/>
              </a:rPr>
              <a:t> element of an array */		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600" dirty="0">
                <a:latin typeface="Courier New" charset="0"/>
              </a:rPr>
              <a:t>swap(</a:t>
            </a:r>
            <a:r>
              <a:rPr lang="en-US" sz="1600" dirty="0" err="1">
                <a:latin typeface="Courier New" charset="0"/>
              </a:rPr>
              <a:t>int</a:t>
            </a:r>
            <a:r>
              <a:rPr lang="en-US" sz="1600" dirty="0">
                <a:latin typeface="Courier New" charset="0"/>
              </a:rPr>
              <a:t> v[], </a:t>
            </a:r>
            <a:r>
              <a:rPr lang="en-US" sz="1600" dirty="0" err="1">
                <a:latin typeface="Courier New" charset="0"/>
              </a:rPr>
              <a:t>int</a:t>
            </a:r>
            <a:r>
              <a:rPr lang="en-US" sz="1600" dirty="0">
                <a:latin typeface="Courier New" charset="0"/>
              </a:rPr>
              <a:t> k)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600" dirty="0" smtClean="0">
                <a:latin typeface="Courier New" charset="0"/>
              </a:rPr>
              <a:t>{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600" dirty="0">
                <a:latin typeface="Courier New" charset="0"/>
              </a:rPr>
              <a:t>	</a:t>
            </a:r>
            <a:r>
              <a:rPr lang="en-US" sz="1600" dirty="0" smtClean="0">
                <a:latin typeface="Courier New" charset="0"/>
              </a:rPr>
              <a:t>address0 = </a:t>
            </a:r>
            <a:r>
              <a:rPr lang="en-US" sz="1600" dirty="0" err="1" smtClean="0">
                <a:latin typeface="Courier New" charset="0"/>
              </a:rPr>
              <a:t>v+k</a:t>
            </a:r>
            <a:r>
              <a:rPr lang="en-US" sz="1600" dirty="0" smtClean="0">
                <a:latin typeface="Courier New" charset="0"/>
              </a:rPr>
              <a:t>*4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600" dirty="0">
                <a:latin typeface="Courier New" charset="0"/>
              </a:rPr>
              <a:t>	</a:t>
            </a:r>
            <a:r>
              <a:rPr lang="en-US" sz="1600" dirty="0" smtClean="0">
                <a:latin typeface="Courier New" charset="0"/>
              </a:rPr>
              <a:t>address1 = address0 + 4</a:t>
            </a:r>
            <a:endParaRPr lang="en-US" sz="1600" dirty="0">
              <a:latin typeface="Courier New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600" dirty="0" smtClean="0">
                <a:latin typeface="Courier New" charset="0"/>
              </a:rPr>
              <a:t>	load address0 into temp0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600" dirty="0">
                <a:latin typeface="Courier New" charset="0"/>
              </a:rPr>
              <a:t>	</a:t>
            </a:r>
            <a:r>
              <a:rPr lang="en-US" sz="1600" dirty="0" smtClean="0">
                <a:latin typeface="Courier New" charset="0"/>
              </a:rPr>
              <a:t>load address1 into temp1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600" dirty="0">
                <a:latin typeface="Courier New" charset="0"/>
              </a:rPr>
              <a:t>	</a:t>
            </a:r>
            <a:r>
              <a:rPr lang="en-US" sz="1600" dirty="0" smtClean="0">
                <a:latin typeface="Courier New" charset="0"/>
              </a:rPr>
              <a:t>store temp0 into address1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600" dirty="0">
                <a:latin typeface="Courier New" charset="0"/>
              </a:rPr>
              <a:t>	</a:t>
            </a:r>
            <a:r>
              <a:rPr lang="en-US" sz="1600" dirty="0" smtClean="0">
                <a:latin typeface="Courier New" charset="0"/>
              </a:rPr>
              <a:t>store temp1 into address0</a:t>
            </a:r>
            <a:endParaRPr lang="en-US" sz="1600" dirty="0">
              <a:latin typeface="Courier New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600" dirty="0" smtClean="0">
                <a:latin typeface="Courier New" charset="0"/>
              </a:rPr>
              <a:t>}</a:t>
            </a:r>
            <a:endParaRPr lang="en-US" sz="1600" dirty="0">
              <a:latin typeface="Courier New" charset="0"/>
            </a:endParaRPr>
          </a:p>
          <a:p>
            <a:pPr eaLnBrk="1" hangingPunct="1"/>
            <a:endParaRPr lang="en-US" dirty="0">
              <a:latin typeface="Courier New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600" dirty="0">
                <a:latin typeface="Courier New" charset="0"/>
              </a:rPr>
              <a:t># Assume v in $a0,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600" dirty="0">
                <a:latin typeface="Courier New" charset="0"/>
              </a:rPr>
              <a:t>  k in $a1</a:t>
            </a:r>
          </a:p>
          <a:p>
            <a:pPr eaLnBrk="1" hangingPunct="1"/>
            <a:endParaRPr lang="en-US" dirty="0">
              <a:latin typeface="Courier New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Calculate memory address of v[k] as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v + k * </a:t>
            </a:r>
            <a:r>
              <a:rPr lang="en-US" dirty="0" err="1" smtClean="0"/>
              <a:t>sizeof</a:t>
            </a:r>
            <a:r>
              <a:rPr lang="en-US" dirty="0" smtClean="0"/>
              <a:t>(</a:t>
            </a:r>
            <a:r>
              <a:rPr lang="en-US" dirty="0" err="1" smtClean="0"/>
              <a:t>int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v + k * 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7187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/>
              <a:t>Array Example</a:t>
            </a:r>
          </a:p>
        </p:txBody>
      </p:sp>
      <p:sp>
        <p:nvSpPr>
          <p:cNvPr id="48132" name="Rectangle 3"/>
          <p:cNvSpPr>
            <a:spLocks noGrp="1" noChangeArrowheads="1"/>
          </p:cNvSpPr>
          <p:nvPr>
            <p:ph sz="half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600" dirty="0">
                <a:latin typeface="Courier New" charset="0"/>
              </a:rPr>
              <a:t>/* Swap the </a:t>
            </a:r>
            <a:r>
              <a:rPr lang="en-US" sz="1600" dirty="0" err="1">
                <a:latin typeface="Courier New" charset="0"/>
              </a:rPr>
              <a:t>kth</a:t>
            </a:r>
            <a:r>
              <a:rPr lang="en-US" sz="1600" dirty="0">
                <a:latin typeface="Courier New" charset="0"/>
              </a:rPr>
              <a:t> and (k+1)</a:t>
            </a:r>
            <a:r>
              <a:rPr lang="en-US" sz="1600" dirty="0" err="1">
                <a:latin typeface="Courier New" charset="0"/>
              </a:rPr>
              <a:t>th</a:t>
            </a:r>
            <a:r>
              <a:rPr lang="en-US" sz="1600" dirty="0">
                <a:latin typeface="Courier New" charset="0"/>
              </a:rPr>
              <a:t> element of an array */		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600" dirty="0">
                <a:latin typeface="Courier New" charset="0"/>
              </a:rPr>
              <a:t>swap(</a:t>
            </a:r>
            <a:r>
              <a:rPr lang="en-US" sz="1600" dirty="0" err="1">
                <a:latin typeface="Courier New" charset="0"/>
              </a:rPr>
              <a:t>int</a:t>
            </a:r>
            <a:r>
              <a:rPr lang="en-US" sz="1600" dirty="0">
                <a:latin typeface="Courier New" charset="0"/>
              </a:rPr>
              <a:t> v[], </a:t>
            </a:r>
            <a:r>
              <a:rPr lang="en-US" sz="1600" dirty="0" err="1">
                <a:latin typeface="Courier New" charset="0"/>
              </a:rPr>
              <a:t>int</a:t>
            </a:r>
            <a:r>
              <a:rPr lang="en-US" sz="1600" dirty="0">
                <a:latin typeface="Courier New" charset="0"/>
              </a:rPr>
              <a:t> k)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600" dirty="0" smtClean="0">
                <a:latin typeface="Courier New" charset="0"/>
              </a:rPr>
              <a:t>{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600" dirty="0">
                <a:latin typeface="Courier New" charset="0"/>
              </a:rPr>
              <a:t>	</a:t>
            </a:r>
            <a:r>
              <a:rPr lang="en-US" sz="1600" dirty="0" smtClean="0">
                <a:latin typeface="Courier New" charset="0"/>
              </a:rPr>
              <a:t>address0 = k*4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600" dirty="0">
                <a:latin typeface="Courier New" charset="0"/>
              </a:rPr>
              <a:t>	</a:t>
            </a:r>
            <a:r>
              <a:rPr lang="en-US" sz="1600" dirty="0" smtClean="0">
                <a:latin typeface="Courier New" charset="0"/>
              </a:rPr>
              <a:t>address0+= v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600" dirty="0">
                <a:latin typeface="Courier New" charset="0"/>
              </a:rPr>
              <a:t>	</a:t>
            </a:r>
            <a:r>
              <a:rPr lang="en-US" sz="1600" dirty="0" smtClean="0">
                <a:latin typeface="Courier New" charset="0"/>
              </a:rPr>
              <a:t>address1 = address0 + 4</a:t>
            </a:r>
            <a:endParaRPr lang="en-US" sz="1600" dirty="0">
              <a:latin typeface="Courier New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600" dirty="0" smtClean="0">
                <a:latin typeface="Courier New" charset="0"/>
              </a:rPr>
              <a:t>	load address0 into temp0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600" dirty="0">
                <a:latin typeface="Courier New" charset="0"/>
              </a:rPr>
              <a:t>	</a:t>
            </a:r>
            <a:r>
              <a:rPr lang="en-US" sz="1600" dirty="0" smtClean="0">
                <a:latin typeface="Courier New" charset="0"/>
              </a:rPr>
              <a:t>load address1 into temp1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600" dirty="0">
                <a:latin typeface="Courier New" charset="0"/>
              </a:rPr>
              <a:t>	</a:t>
            </a:r>
            <a:r>
              <a:rPr lang="en-US" sz="1600" dirty="0" smtClean="0">
                <a:latin typeface="Courier New" charset="0"/>
              </a:rPr>
              <a:t>store temp0 into address1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600" dirty="0">
                <a:latin typeface="Courier New" charset="0"/>
              </a:rPr>
              <a:t>	</a:t>
            </a:r>
            <a:r>
              <a:rPr lang="en-US" sz="1600" dirty="0" smtClean="0">
                <a:latin typeface="Courier New" charset="0"/>
              </a:rPr>
              <a:t>store temp1 into address0</a:t>
            </a:r>
            <a:endParaRPr lang="en-US" sz="1600" dirty="0">
              <a:latin typeface="Courier New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600" dirty="0" smtClean="0">
                <a:latin typeface="Courier New" charset="0"/>
              </a:rPr>
              <a:t>}</a:t>
            </a:r>
            <a:endParaRPr lang="en-US" sz="1600" dirty="0">
              <a:latin typeface="Courier New" charset="0"/>
            </a:endParaRPr>
          </a:p>
          <a:p>
            <a:pPr eaLnBrk="1" hangingPunct="1"/>
            <a:endParaRPr lang="en-US" dirty="0">
              <a:latin typeface="Courier New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600" dirty="0">
                <a:latin typeface="Courier New" charset="0"/>
              </a:rPr>
              <a:t># Assume v in $a0,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600" dirty="0">
                <a:latin typeface="Courier New" charset="0"/>
              </a:rPr>
              <a:t>  k in $a1</a:t>
            </a:r>
          </a:p>
          <a:p>
            <a:pPr eaLnBrk="1" hangingPunct="1"/>
            <a:endParaRPr lang="en-US" dirty="0">
              <a:latin typeface="Courier New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Expand math for calculating address0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7754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/>
              <a:t>Array Example</a:t>
            </a:r>
          </a:p>
        </p:txBody>
      </p:sp>
      <p:sp>
        <p:nvSpPr>
          <p:cNvPr id="48132" name="Rectangle 3"/>
          <p:cNvSpPr>
            <a:spLocks noGrp="1" noChangeArrowheads="1"/>
          </p:cNvSpPr>
          <p:nvPr>
            <p:ph sz="half"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600" dirty="0">
                <a:latin typeface="Courier New" charset="0"/>
              </a:rPr>
              <a:t>/* Swap the </a:t>
            </a:r>
            <a:r>
              <a:rPr lang="en-US" sz="1600" dirty="0" err="1">
                <a:latin typeface="Courier New" charset="0"/>
              </a:rPr>
              <a:t>kth</a:t>
            </a:r>
            <a:r>
              <a:rPr lang="en-US" sz="1600" dirty="0">
                <a:latin typeface="Courier New" charset="0"/>
              </a:rPr>
              <a:t> and (k+1)</a:t>
            </a:r>
            <a:r>
              <a:rPr lang="en-US" sz="1600" dirty="0" err="1">
                <a:latin typeface="Courier New" charset="0"/>
              </a:rPr>
              <a:t>th</a:t>
            </a:r>
            <a:r>
              <a:rPr lang="en-US" sz="1600" dirty="0">
                <a:latin typeface="Courier New" charset="0"/>
              </a:rPr>
              <a:t> element of an array */		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600" dirty="0">
                <a:latin typeface="Courier New" charset="0"/>
              </a:rPr>
              <a:t>swap(</a:t>
            </a:r>
            <a:r>
              <a:rPr lang="en-US" sz="1600" dirty="0" err="1">
                <a:latin typeface="Courier New" charset="0"/>
              </a:rPr>
              <a:t>int</a:t>
            </a:r>
            <a:r>
              <a:rPr lang="en-US" sz="1600" dirty="0">
                <a:latin typeface="Courier New" charset="0"/>
              </a:rPr>
              <a:t> v[], </a:t>
            </a:r>
            <a:r>
              <a:rPr lang="en-US" sz="1600" dirty="0" err="1">
                <a:latin typeface="Courier New" charset="0"/>
              </a:rPr>
              <a:t>int</a:t>
            </a:r>
            <a:r>
              <a:rPr lang="en-US" sz="1600" dirty="0">
                <a:latin typeface="Courier New" charset="0"/>
              </a:rPr>
              <a:t> k)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600" dirty="0" smtClean="0">
                <a:latin typeface="Courier New" charset="0"/>
              </a:rPr>
              <a:t>{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600" dirty="0">
                <a:latin typeface="Courier New" charset="0"/>
              </a:rPr>
              <a:t>	</a:t>
            </a:r>
            <a:r>
              <a:rPr lang="en-US" sz="1600" dirty="0" err="1" smtClean="0">
                <a:latin typeface="Courier New" charset="0"/>
              </a:rPr>
              <a:t>sll</a:t>
            </a:r>
            <a:r>
              <a:rPr lang="en-US" sz="1600" dirty="0" smtClean="0">
                <a:latin typeface="Courier New" charset="0"/>
              </a:rPr>
              <a:t> address0, k, 2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600" dirty="0">
                <a:latin typeface="Courier New" charset="0"/>
              </a:rPr>
              <a:t>	</a:t>
            </a:r>
            <a:r>
              <a:rPr lang="en-US" sz="1600" dirty="0" smtClean="0">
                <a:latin typeface="Courier New" charset="0"/>
              </a:rPr>
              <a:t>add address0, address0, v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600" dirty="0">
                <a:latin typeface="Courier New" charset="0"/>
              </a:rPr>
              <a:t>	</a:t>
            </a:r>
            <a:r>
              <a:rPr lang="en-US" sz="1600" dirty="0" smtClean="0">
                <a:latin typeface="Courier New" charset="0"/>
              </a:rPr>
              <a:t>add address1, address0, 4</a:t>
            </a:r>
            <a:endParaRPr lang="en-US" sz="1600" dirty="0">
              <a:latin typeface="Courier New" charset="0"/>
            </a:endParaRPr>
          </a:p>
          <a:p>
            <a:pPr>
              <a:spcBef>
                <a:spcPct val="0"/>
              </a:spcBef>
              <a:buNone/>
            </a:pPr>
            <a:r>
              <a:rPr lang="en-US" sz="1600" dirty="0" smtClean="0">
                <a:latin typeface="Courier New" charset="0"/>
              </a:rPr>
              <a:t>	</a:t>
            </a:r>
            <a:r>
              <a:rPr lang="en-US" sz="1600" dirty="0" err="1" smtClean="0">
                <a:latin typeface="Courier New" charset="0"/>
              </a:rPr>
              <a:t>lw</a:t>
            </a:r>
            <a:r>
              <a:rPr lang="en-US" sz="1600" dirty="0" smtClean="0">
                <a:latin typeface="Courier New" charset="0"/>
              </a:rPr>
              <a:t> temp0, (address0)</a:t>
            </a:r>
          </a:p>
          <a:p>
            <a:pPr>
              <a:spcBef>
                <a:spcPct val="0"/>
              </a:spcBef>
              <a:buNone/>
            </a:pPr>
            <a:r>
              <a:rPr lang="en-US" sz="1600" dirty="0" smtClean="0">
                <a:latin typeface="Courier New" charset="0"/>
              </a:rPr>
              <a:t>	</a:t>
            </a:r>
            <a:r>
              <a:rPr lang="en-US" sz="1600" dirty="0" err="1" smtClean="0">
                <a:latin typeface="Courier New" charset="0"/>
              </a:rPr>
              <a:t>lw</a:t>
            </a:r>
            <a:r>
              <a:rPr lang="en-US" sz="1600" dirty="0" smtClean="0">
                <a:latin typeface="Courier New" charset="0"/>
              </a:rPr>
              <a:t> temp1, (address1)</a:t>
            </a:r>
          </a:p>
          <a:p>
            <a:pPr>
              <a:spcBef>
                <a:spcPct val="0"/>
              </a:spcBef>
              <a:buNone/>
            </a:pPr>
            <a:r>
              <a:rPr lang="en-US" sz="1600" dirty="0" smtClean="0">
                <a:latin typeface="Courier New" charset="0"/>
              </a:rPr>
              <a:t>	</a:t>
            </a:r>
            <a:r>
              <a:rPr lang="en-US" sz="1600" dirty="0" err="1">
                <a:latin typeface="Courier New" charset="0"/>
              </a:rPr>
              <a:t>s</a:t>
            </a:r>
            <a:r>
              <a:rPr lang="en-US" sz="1600" dirty="0" err="1" smtClean="0">
                <a:latin typeface="Courier New" charset="0"/>
              </a:rPr>
              <a:t>w</a:t>
            </a:r>
            <a:r>
              <a:rPr lang="en-US" sz="1600" dirty="0" smtClean="0">
                <a:latin typeface="Courier New" charset="0"/>
              </a:rPr>
              <a:t> temp0, (address1)</a:t>
            </a:r>
          </a:p>
          <a:p>
            <a:pPr>
              <a:spcBef>
                <a:spcPct val="0"/>
              </a:spcBef>
              <a:buNone/>
            </a:pPr>
            <a:r>
              <a:rPr lang="en-US" sz="1600" dirty="0" smtClean="0">
                <a:latin typeface="Courier New" charset="0"/>
              </a:rPr>
              <a:t>	</a:t>
            </a:r>
            <a:r>
              <a:rPr lang="en-US" sz="1600" dirty="0" err="1">
                <a:latin typeface="Courier New" charset="0"/>
              </a:rPr>
              <a:t>s</a:t>
            </a:r>
            <a:r>
              <a:rPr lang="en-US" sz="1600" dirty="0" err="1" smtClean="0">
                <a:latin typeface="Courier New" charset="0"/>
              </a:rPr>
              <a:t>w</a:t>
            </a:r>
            <a:r>
              <a:rPr lang="en-US" sz="1600" dirty="0" smtClean="0">
                <a:latin typeface="Courier New" charset="0"/>
              </a:rPr>
              <a:t> temp1, (address0)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600" dirty="0" smtClean="0">
                <a:latin typeface="Courier New" charset="0"/>
              </a:rPr>
              <a:t>}</a:t>
            </a:r>
            <a:endParaRPr lang="en-US" sz="1600" dirty="0">
              <a:latin typeface="Courier New" charset="0"/>
            </a:endParaRPr>
          </a:p>
          <a:p>
            <a:pPr eaLnBrk="1" hangingPunct="1"/>
            <a:endParaRPr lang="en-US" dirty="0">
              <a:latin typeface="Courier New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600" dirty="0">
                <a:latin typeface="Courier New" charset="0"/>
              </a:rPr>
              <a:t># Assume v in $a0,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600" dirty="0">
                <a:latin typeface="Courier New" charset="0"/>
              </a:rPr>
              <a:t>  k in $a1</a:t>
            </a:r>
          </a:p>
          <a:p>
            <a:pPr eaLnBrk="1" hangingPunct="1"/>
            <a:endParaRPr lang="en-US" dirty="0">
              <a:latin typeface="Courier New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Replace with actual instructions</a:t>
            </a:r>
          </a:p>
          <a:p>
            <a:pPr marL="0" indent="0">
              <a:buNone/>
            </a:pPr>
            <a:r>
              <a:rPr lang="en-US" dirty="0" err="1" smtClean="0"/>
              <a:t>s</a:t>
            </a:r>
            <a:r>
              <a:rPr lang="en-US" dirty="0" err="1" smtClean="0"/>
              <a:t>ll</a:t>
            </a:r>
            <a:r>
              <a:rPr lang="en-US" dirty="0" smtClean="0"/>
              <a:t> – shift left </a:t>
            </a:r>
          </a:p>
          <a:p>
            <a:pPr marL="0" indent="0">
              <a:buNone/>
            </a:pPr>
            <a:r>
              <a:rPr lang="en-US" dirty="0" err="1"/>
              <a:t>l</a:t>
            </a:r>
            <a:r>
              <a:rPr lang="en-US" dirty="0" err="1" smtClean="0"/>
              <a:t>w</a:t>
            </a:r>
            <a:r>
              <a:rPr lang="en-US" dirty="0" smtClean="0"/>
              <a:t> – load word</a:t>
            </a:r>
          </a:p>
          <a:p>
            <a:pPr marL="0" indent="0">
              <a:buNone/>
            </a:pPr>
            <a:r>
              <a:rPr lang="en-US" dirty="0" err="1" smtClean="0"/>
              <a:t>sw</a:t>
            </a:r>
            <a:r>
              <a:rPr lang="en-US" dirty="0" smtClean="0"/>
              <a:t> – store word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 smtClean="0"/>
              <a:t>Todo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r>
              <a:rPr lang="en-US" dirty="0" smtClean="0"/>
              <a:t>Assign Registers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8809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/>
              <a:t>Array Example</a:t>
            </a:r>
          </a:p>
        </p:txBody>
      </p:sp>
      <p:sp>
        <p:nvSpPr>
          <p:cNvPr id="48132" name="Rectangle 3"/>
          <p:cNvSpPr>
            <a:spLocks noGrp="1" noChangeArrowheads="1"/>
          </p:cNvSpPr>
          <p:nvPr>
            <p:ph sz="half"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600" dirty="0">
                <a:latin typeface="Courier New" charset="0"/>
              </a:rPr>
              <a:t>/* Swap the </a:t>
            </a:r>
            <a:r>
              <a:rPr lang="en-US" sz="1600" dirty="0" err="1">
                <a:latin typeface="Courier New" charset="0"/>
              </a:rPr>
              <a:t>kth</a:t>
            </a:r>
            <a:r>
              <a:rPr lang="en-US" sz="1600" dirty="0">
                <a:latin typeface="Courier New" charset="0"/>
              </a:rPr>
              <a:t> and (k+1)</a:t>
            </a:r>
            <a:r>
              <a:rPr lang="en-US" sz="1600" dirty="0" err="1">
                <a:latin typeface="Courier New" charset="0"/>
              </a:rPr>
              <a:t>th</a:t>
            </a:r>
            <a:r>
              <a:rPr lang="en-US" sz="1600" dirty="0">
                <a:latin typeface="Courier New" charset="0"/>
              </a:rPr>
              <a:t> element of an array */		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600" dirty="0">
                <a:latin typeface="Courier New" charset="0"/>
              </a:rPr>
              <a:t>swap(</a:t>
            </a:r>
            <a:r>
              <a:rPr lang="en-US" sz="1600" dirty="0" err="1">
                <a:latin typeface="Courier New" charset="0"/>
              </a:rPr>
              <a:t>int</a:t>
            </a:r>
            <a:r>
              <a:rPr lang="en-US" sz="1600" dirty="0">
                <a:latin typeface="Courier New" charset="0"/>
              </a:rPr>
              <a:t> v[], </a:t>
            </a:r>
            <a:r>
              <a:rPr lang="en-US" sz="1600" dirty="0" err="1">
                <a:latin typeface="Courier New" charset="0"/>
              </a:rPr>
              <a:t>int</a:t>
            </a:r>
            <a:r>
              <a:rPr lang="en-US" sz="1600" dirty="0">
                <a:latin typeface="Courier New" charset="0"/>
              </a:rPr>
              <a:t> k)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600" dirty="0" smtClean="0">
                <a:latin typeface="Courier New" charset="0"/>
              </a:rPr>
              <a:t>{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600" dirty="0">
                <a:latin typeface="Courier New" charset="0"/>
              </a:rPr>
              <a:t>	</a:t>
            </a:r>
            <a:r>
              <a:rPr lang="en-US" sz="1600" dirty="0" err="1" smtClean="0">
                <a:latin typeface="Courier New" charset="0"/>
              </a:rPr>
              <a:t>sll</a:t>
            </a:r>
            <a:r>
              <a:rPr lang="en-US" sz="1600" dirty="0" smtClean="0">
                <a:latin typeface="Courier New" charset="0"/>
              </a:rPr>
              <a:t> address0, k, 2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600" dirty="0">
                <a:latin typeface="Courier New" charset="0"/>
              </a:rPr>
              <a:t>	</a:t>
            </a:r>
            <a:r>
              <a:rPr lang="en-US" sz="1600" dirty="0" smtClean="0">
                <a:latin typeface="Courier New" charset="0"/>
              </a:rPr>
              <a:t>add address0, address0, v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600" dirty="0">
                <a:latin typeface="Courier New" charset="0"/>
              </a:rPr>
              <a:t>	</a:t>
            </a:r>
            <a:r>
              <a:rPr lang="en-US" sz="1600" dirty="0" smtClean="0">
                <a:latin typeface="Courier New" charset="0"/>
              </a:rPr>
              <a:t>add address1, address0, 4</a:t>
            </a:r>
            <a:endParaRPr lang="en-US" sz="1600" dirty="0">
              <a:latin typeface="Courier New" charset="0"/>
            </a:endParaRPr>
          </a:p>
          <a:p>
            <a:pPr>
              <a:spcBef>
                <a:spcPct val="0"/>
              </a:spcBef>
              <a:buNone/>
            </a:pPr>
            <a:r>
              <a:rPr lang="en-US" sz="1600" dirty="0" smtClean="0">
                <a:latin typeface="Courier New" charset="0"/>
              </a:rPr>
              <a:t>	</a:t>
            </a:r>
            <a:r>
              <a:rPr lang="en-US" sz="1600" dirty="0" err="1" smtClean="0">
                <a:latin typeface="Courier New" charset="0"/>
              </a:rPr>
              <a:t>lw</a:t>
            </a:r>
            <a:r>
              <a:rPr lang="en-US" sz="1600" dirty="0" smtClean="0">
                <a:latin typeface="Courier New" charset="0"/>
              </a:rPr>
              <a:t> temp0, (address0)</a:t>
            </a:r>
          </a:p>
          <a:p>
            <a:pPr>
              <a:spcBef>
                <a:spcPct val="0"/>
              </a:spcBef>
              <a:buNone/>
            </a:pPr>
            <a:r>
              <a:rPr lang="en-US" sz="1600" dirty="0" smtClean="0">
                <a:latin typeface="Courier New" charset="0"/>
              </a:rPr>
              <a:t>	</a:t>
            </a:r>
            <a:r>
              <a:rPr lang="en-US" sz="1600" dirty="0" err="1" smtClean="0">
                <a:latin typeface="Courier New" charset="0"/>
              </a:rPr>
              <a:t>lw</a:t>
            </a:r>
            <a:r>
              <a:rPr lang="en-US" sz="1600" dirty="0" smtClean="0">
                <a:latin typeface="Courier New" charset="0"/>
              </a:rPr>
              <a:t> temp1, (address1)</a:t>
            </a:r>
          </a:p>
          <a:p>
            <a:pPr>
              <a:spcBef>
                <a:spcPct val="0"/>
              </a:spcBef>
              <a:buNone/>
            </a:pPr>
            <a:r>
              <a:rPr lang="en-US" sz="1600" dirty="0" smtClean="0">
                <a:latin typeface="Courier New" charset="0"/>
              </a:rPr>
              <a:t>	</a:t>
            </a:r>
            <a:r>
              <a:rPr lang="en-US" sz="1600" dirty="0" err="1">
                <a:latin typeface="Courier New" charset="0"/>
              </a:rPr>
              <a:t>s</a:t>
            </a:r>
            <a:r>
              <a:rPr lang="en-US" sz="1600" dirty="0" err="1" smtClean="0">
                <a:latin typeface="Courier New" charset="0"/>
              </a:rPr>
              <a:t>w</a:t>
            </a:r>
            <a:r>
              <a:rPr lang="en-US" sz="1600" dirty="0" smtClean="0">
                <a:latin typeface="Courier New" charset="0"/>
              </a:rPr>
              <a:t> temp0, (address1)</a:t>
            </a:r>
          </a:p>
          <a:p>
            <a:pPr>
              <a:spcBef>
                <a:spcPct val="0"/>
              </a:spcBef>
              <a:buNone/>
            </a:pPr>
            <a:r>
              <a:rPr lang="en-US" sz="1600" dirty="0" smtClean="0">
                <a:latin typeface="Courier New" charset="0"/>
              </a:rPr>
              <a:t>	</a:t>
            </a:r>
            <a:r>
              <a:rPr lang="en-US" sz="1600" dirty="0" err="1">
                <a:latin typeface="Courier New" charset="0"/>
              </a:rPr>
              <a:t>s</a:t>
            </a:r>
            <a:r>
              <a:rPr lang="en-US" sz="1600" dirty="0" err="1" smtClean="0">
                <a:latin typeface="Courier New" charset="0"/>
              </a:rPr>
              <a:t>w</a:t>
            </a:r>
            <a:r>
              <a:rPr lang="en-US" sz="1600" dirty="0" smtClean="0">
                <a:latin typeface="Courier New" charset="0"/>
              </a:rPr>
              <a:t> temp1, (address0)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600" dirty="0" smtClean="0">
                <a:latin typeface="Courier New" charset="0"/>
              </a:rPr>
              <a:t>}</a:t>
            </a:r>
            <a:endParaRPr lang="en-US" sz="1600" dirty="0">
              <a:latin typeface="Courier New" charset="0"/>
            </a:endParaRPr>
          </a:p>
          <a:p>
            <a:pPr eaLnBrk="1" hangingPunct="1"/>
            <a:endParaRPr lang="en-US" dirty="0">
              <a:latin typeface="Courier New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600" dirty="0">
                <a:latin typeface="Courier New" charset="0"/>
              </a:rPr>
              <a:t># Assume v in $a0,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600" dirty="0">
                <a:latin typeface="Courier New" charset="0"/>
              </a:rPr>
              <a:t>  k in $a1</a:t>
            </a:r>
          </a:p>
          <a:p>
            <a:pPr eaLnBrk="1" hangingPunct="1"/>
            <a:endParaRPr lang="en-US" dirty="0">
              <a:latin typeface="Courier New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lvl="0">
              <a:spcBef>
                <a:spcPct val="0"/>
              </a:spcBef>
              <a:buNone/>
            </a:pPr>
            <a:r>
              <a:rPr lang="en-US" sz="1600" dirty="0">
                <a:solidFill>
                  <a:prstClr val="black"/>
                </a:solidFill>
                <a:latin typeface="Courier New" charset="0"/>
              </a:rPr>
              <a:t>/* Swap the </a:t>
            </a:r>
            <a:r>
              <a:rPr lang="en-US" sz="1600" dirty="0" err="1">
                <a:solidFill>
                  <a:prstClr val="black"/>
                </a:solidFill>
                <a:latin typeface="Courier New" charset="0"/>
              </a:rPr>
              <a:t>kth</a:t>
            </a:r>
            <a:r>
              <a:rPr lang="en-US" sz="1600" dirty="0">
                <a:solidFill>
                  <a:prstClr val="black"/>
                </a:solidFill>
                <a:latin typeface="Courier New" charset="0"/>
              </a:rPr>
              <a:t> and (k+1)</a:t>
            </a:r>
            <a:r>
              <a:rPr lang="en-US" sz="1600" dirty="0" err="1">
                <a:solidFill>
                  <a:prstClr val="black"/>
                </a:solidFill>
                <a:latin typeface="Courier New" charset="0"/>
              </a:rPr>
              <a:t>th</a:t>
            </a:r>
            <a:r>
              <a:rPr lang="en-US" sz="1600" dirty="0">
                <a:solidFill>
                  <a:prstClr val="black"/>
                </a:solidFill>
                <a:latin typeface="Courier New" charset="0"/>
              </a:rPr>
              <a:t> element of an array */		</a:t>
            </a:r>
          </a:p>
          <a:p>
            <a:pPr lvl="0">
              <a:spcBef>
                <a:spcPct val="0"/>
              </a:spcBef>
              <a:buNone/>
            </a:pPr>
            <a:r>
              <a:rPr lang="en-US" sz="1600" dirty="0">
                <a:solidFill>
                  <a:prstClr val="black"/>
                </a:solidFill>
                <a:latin typeface="Courier New" charset="0"/>
              </a:rPr>
              <a:t>swap(</a:t>
            </a:r>
            <a:r>
              <a:rPr lang="en-US" sz="1600" dirty="0" err="1">
                <a:solidFill>
                  <a:prstClr val="black"/>
                </a:solidFill>
                <a:latin typeface="Courier New" charset="0"/>
              </a:rPr>
              <a:t>int</a:t>
            </a:r>
            <a:r>
              <a:rPr lang="en-US" sz="1600" dirty="0">
                <a:solidFill>
                  <a:prstClr val="black"/>
                </a:solidFill>
                <a:latin typeface="Courier New" charset="0"/>
              </a:rPr>
              <a:t> v[], </a:t>
            </a:r>
            <a:r>
              <a:rPr lang="en-US" sz="1600" dirty="0" err="1">
                <a:solidFill>
                  <a:prstClr val="black"/>
                </a:solidFill>
                <a:latin typeface="Courier New" charset="0"/>
              </a:rPr>
              <a:t>int</a:t>
            </a:r>
            <a:r>
              <a:rPr lang="en-US" sz="1600" dirty="0">
                <a:solidFill>
                  <a:prstClr val="black"/>
                </a:solidFill>
                <a:latin typeface="Courier New" charset="0"/>
              </a:rPr>
              <a:t> k) </a:t>
            </a:r>
          </a:p>
          <a:p>
            <a:pPr lvl="0">
              <a:spcBef>
                <a:spcPct val="0"/>
              </a:spcBef>
              <a:buNone/>
            </a:pPr>
            <a:r>
              <a:rPr lang="en-US" sz="1600" dirty="0">
                <a:solidFill>
                  <a:prstClr val="black"/>
                </a:solidFill>
                <a:latin typeface="Courier New" charset="0"/>
              </a:rPr>
              <a:t>{</a:t>
            </a:r>
          </a:p>
          <a:p>
            <a:pPr lvl="0">
              <a:spcBef>
                <a:spcPct val="0"/>
              </a:spcBef>
              <a:buNone/>
            </a:pPr>
            <a:r>
              <a:rPr lang="en-US" sz="1600" dirty="0">
                <a:solidFill>
                  <a:prstClr val="black"/>
                </a:solidFill>
                <a:latin typeface="Courier New" charset="0"/>
              </a:rPr>
              <a:t>	</a:t>
            </a:r>
            <a:r>
              <a:rPr lang="en-US" sz="1600" dirty="0" err="1">
                <a:solidFill>
                  <a:prstClr val="black"/>
                </a:solidFill>
                <a:latin typeface="Courier New" charset="0"/>
              </a:rPr>
              <a:t>int</a:t>
            </a:r>
            <a:r>
              <a:rPr lang="en-US" sz="1600" dirty="0">
                <a:solidFill>
                  <a:prstClr val="black"/>
                </a:solidFill>
                <a:latin typeface="Courier New" charset="0"/>
              </a:rPr>
              <a:t> temp = v[k];</a:t>
            </a:r>
          </a:p>
          <a:p>
            <a:pPr lvl="0">
              <a:spcBef>
                <a:spcPct val="0"/>
              </a:spcBef>
              <a:buNone/>
            </a:pPr>
            <a:r>
              <a:rPr lang="en-US" sz="1600" dirty="0">
                <a:solidFill>
                  <a:prstClr val="black"/>
                </a:solidFill>
                <a:latin typeface="Courier New" charset="0"/>
              </a:rPr>
              <a:t>	v[k] = v[k+1];</a:t>
            </a:r>
          </a:p>
          <a:p>
            <a:pPr lvl="0">
              <a:spcBef>
                <a:spcPct val="0"/>
              </a:spcBef>
              <a:buNone/>
            </a:pPr>
            <a:r>
              <a:rPr lang="en-US" sz="1600" dirty="0">
                <a:solidFill>
                  <a:prstClr val="black"/>
                </a:solidFill>
                <a:latin typeface="Courier New" charset="0"/>
              </a:rPr>
              <a:t>	v[k+1] = temp;</a:t>
            </a:r>
          </a:p>
          <a:p>
            <a:pPr lvl="0">
              <a:spcBef>
                <a:spcPct val="0"/>
              </a:spcBef>
              <a:buNone/>
            </a:pPr>
            <a:r>
              <a:rPr lang="en-US" sz="1600" dirty="0">
                <a:solidFill>
                  <a:prstClr val="black"/>
                </a:solidFill>
                <a:latin typeface="Courier New" charset="0"/>
              </a:rPr>
              <a:t>}</a:t>
            </a:r>
          </a:p>
          <a:p>
            <a:pPr lvl="0"/>
            <a:endParaRPr lang="en-US" dirty="0">
              <a:solidFill>
                <a:prstClr val="black"/>
              </a:solidFill>
              <a:latin typeface="Courier New" charset="0"/>
            </a:endParaRPr>
          </a:p>
          <a:p>
            <a:pPr lvl="0">
              <a:spcBef>
                <a:spcPct val="0"/>
              </a:spcBef>
              <a:buNone/>
            </a:pPr>
            <a:r>
              <a:rPr lang="en-US" sz="1600" dirty="0">
                <a:solidFill>
                  <a:prstClr val="black"/>
                </a:solidFill>
                <a:latin typeface="Courier New" charset="0"/>
              </a:rPr>
              <a:t># Assume v in $a0,</a:t>
            </a:r>
          </a:p>
          <a:p>
            <a:pPr lvl="0">
              <a:spcBef>
                <a:spcPct val="0"/>
              </a:spcBef>
              <a:buNone/>
            </a:pPr>
            <a:r>
              <a:rPr lang="en-US" sz="1600" dirty="0">
                <a:solidFill>
                  <a:prstClr val="black"/>
                </a:solidFill>
                <a:latin typeface="Courier New" charset="0"/>
              </a:rPr>
              <a:t>  k in $a1</a:t>
            </a:r>
          </a:p>
          <a:p>
            <a:pPr lvl="0"/>
            <a:endParaRPr lang="en-US" dirty="0">
              <a:solidFill>
                <a:prstClr val="black"/>
              </a:solidFill>
              <a:latin typeface="Courier New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8898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Encoding Machine Instructions</a:t>
            </a:r>
          </a:p>
          <a:p>
            <a:endParaRPr lang="en-US" dirty="0"/>
          </a:p>
          <a:p>
            <a:r>
              <a:rPr lang="en-US" dirty="0" smtClean="0"/>
              <a:t>Decoding them in the Decoder</a:t>
            </a:r>
          </a:p>
        </p:txBody>
      </p:sp>
    </p:spTree>
    <p:extLst>
      <p:ext uri="{BB962C8B-B14F-4D97-AF65-F5344CB8AC3E}">
        <p14:creationId xmlns:p14="http://schemas.microsoft.com/office/powerpoint/2010/main" val="1260246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Remainder of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Work on Lab1</a:t>
            </a:r>
          </a:p>
          <a:p>
            <a:endParaRPr lang="en-US" dirty="0"/>
          </a:p>
          <a:p>
            <a:r>
              <a:rPr lang="en-US" dirty="0" smtClean="0"/>
              <a:t>Practice Assembly</a:t>
            </a:r>
          </a:p>
          <a:p>
            <a:pPr lvl="1"/>
            <a:r>
              <a:rPr lang="en-US" dirty="0" smtClean="0"/>
              <a:t>Can you reverse an array?</a:t>
            </a:r>
          </a:p>
          <a:p>
            <a:pPr lvl="1"/>
            <a:r>
              <a:rPr lang="en-US" dirty="0" smtClean="0"/>
              <a:t>Can you sort an array?</a:t>
            </a:r>
          </a:p>
          <a:p>
            <a:pPr lvl="1"/>
            <a:r>
              <a:rPr lang="en-US" dirty="0" smtClean="0"/>
              <a:t>How do you multiply in IQ?</a:t>
            </a:r>
          </a:p>
          <a:p>
            <a:pPr lvl="2"/>
            <a:r>
              <a:rPr lang="en-US" dirty="0" smtClean="0"/>
              <a:t>Signed?  Unsigned?</a:t>
            </a:r>
          </a:p>
          <a:p>
            <a:pPr lvl="1"/>
            <a:r>
              <a:rPr lang="en-US" dirty="0" smtClean="0"/>
              <a:t>Calculate a Polynomial?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Hint: Prepopulating Arrays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… code </a:t>
            </a:r>
            <a:r>
              <a:rPr lang="en-US" dirty="0" err="1" smtClean="0"/>
              <a:t>code</a:t>
            </a:r>
            <a:r>
              <a:rPr lang="en-US" dirty="0" smtClean="0"/>
              <a:t> </a:t>
            </a:r>
            <a:r>
              <a:rPr lang="en-US" dirty="0" err="1" smtClean="0"/>
              <a:t>code</a:t>
            </a:r>
            <a:r>
              <a:rPr lang="en-US" dirty="0" smtClean="0"/>
              <a:t>…</a:t>
            </a:r>
            <a:endParaRPr lang="en-US" dirty="0"/>
          </a:p>
          <a:p>
            <a:pPr marL="0" indent="0">
              <a:buNone/>
            </a:pPr>
            <a:r>
              <a:rPr lang="en-US" dirty="0" err="1" smtClean="0"/>
              <a:t>lw</a:t>
            </a:r>
            <a:r>
              <a:rPr lang="en-US" dirty="0" smtClean="0"/>
              <a:t> $t0, array1($t1)</a:t>
            </a:r>
          </a:p>
          <a:p>
            <a:pPr marL="0" indent="0">
              <a:buNone/>
            </a:pPr>
            <a:r>
              <a:rPr lang="en-US" dirty="0" smtClean="0"/>
              <a:t>…snip </a:t>
            </a:r>
            <a:r>
              <a:rPr lang="en-US" dirty="0" err="1" smtClean="0"/>
              <a:t>moar</a:t>
            </a:r>
            <a:r>
              <a:rPr lang="en-US" dirty="0" smtClean="0"/>
              <a:t> code…</a:t>
            </a:r>
          </a:p>
          <a:p>
            <a:pPr marL="0" indent="0">
              <a:buNone/>
            </a:pPr>
            <a:r>
              <a:rPr lang="en-US" dirty="0" smtClean="0"/>
              <a:t>.data </a:t>
            </a:r>
          </a:p>
          <a:p>
            <a:pPr marL="0" indent="0">
              <a:buNone/>
            </a:pPr>
            <a:r>
              <a:rPr lang="en-US" dirty="0"/>
              <a:t>a</a:t>
            </a:r>
            <a:r>
              <a:rPr lang="en-US" dirty="0" smtClean="0"/>
              <a:t>rray1</a:t>
            </a:r>
          </a:p>
          <a:p>
            <a:pPr marL="0" indent="0">
              <a:buNone/>
            </a:pPr>
            <a:r>
              <a:rPr lang="en-US" dirty="0" smtClean="0"/>
              <a:t>0x12345678	      #element0</a:t>
            </a:r>
          </a:p>
          <a:p>
            <a:pPr marL="0" indent="0">
              <a:buNone/>
            </a:pPr>
            <a:r>
              <a:rPr lang="en-US" dirty="0" smtClean="0"/>
              <a:t>0x23456789	      #element1</a:t>
            </a:r>
          </a:p>
          <a:p>
            <a:pPr marL="0" indent="0">
              <a:buNone/>
            </a:pPr>
            <a:r>
              <a:rPr lang="en-US" dirty="0" smtClean="0"/>
              <a:t>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548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IQ in Assembly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Total number of bits is usually:</a:t>
            </a:r>
          </a:p>
          <a:p>
            <a:pPr lvl="1"/>
            <a:r>
              <a:rPr lang="en-US" dirty="0" smtClean="0"/>
              <a:t>Full Word (I+Q=32)</a:t>
            </a:r>
          </a:p>
          <a:p>
            <a:pPr lvl="1"/>
            <a:r>
              <a:rPr lang="en-US" dirty="0" smtClean="0"/>
              <a:t>Half Word (I+Q=16)</a:t>
            </a:r>
          </a:p>
          <a:p>
            <a:endParaRPr lang="en-US" dirty="0" smtClean="0"/>
          </a:p>
          <a:p>
            <a:r>
              <a:rPr lang="en-US" dirty="0" smtClean="0"/>
              <a:t>Add/Sub are very easy</a:t>
            </a:r>
          </a:p>
          <a:p>
            <a:pPr lvl="1"/>
            <a:r>
              <a:rPr lang="en-US" dirty="0" smtClean="0"/>
              <a:t>Use Integer operations unchanged</a:t>
            </a:r>
          </a:p>
          <a:p>
            <a:endParaRPr lang="en-US" dirty="0"/>
          </a:p>
          <a:p>
            <a:r>
              <a:rPr lang="en-US" dirty="0" smtClean="0"/>
              <a:t>Multiplication is mildly tricky</a:t>
            </a:r>
          </a:p>
          <a:p>
            <a:pPr lvl="1"/>
            <a:r>
              <a:rPr lang="en-US" dirty="0" smtClean="0"/>
              <a:t>May require additional </a:t>
            </a:r>
            <a:r>
              <a:rPr lang="en-US" dirty="0"/>
              <a:t>o</a:t>
            </a:r>
            <a:r>
              <a:rPr lang="en-US" dirty="0" smtClean="0"/>
              <a:t>perations</a:t>
            </a:r>
          </a:p>
          <a:p>
            <a:endParaRPr lang="en-US" dirty="0"/>
          </a:p>
          <a:p>
            <a:r>
              <a:rPr lang="en-US" dirty="0" smtClean="0"/>
              <a:t>Division is a pain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527446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IQ in Assembly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do you Multiply?</a:t>
            </a:r>
          </a:p>
          <a:p>
            <a:pPr lvl="1"/>
            <a:r>
              <a:rPr lang="en-US" dirty="0" smtClean="0"/>
              <a:t>Integer Multiplication</a:t>
            </a:r>
          </a:p>
          <a:p>
            <a:pPr lvl="1"/>
            <a:r>
              <a:rPr lang="en-US" dirty="0" smtClean="0"/>
              <a:t>Shift it back in place</a:t>
            </a:r>
          </a:p>
          <a:p>
            <a:pPr lvl="1"/>
            <a:r>
              <a:rPr lang="en-US" dirty="0" smtClean="0"/>
              <a:t>Overflow?</a:t>
            </a:r>
          </a:p>
          <a:p>
            <a:pPr lvl="1"/>
            <a:endParaRPr lang="en-US" dirty="0"/>
          </a:p>
          <a:p>
            <a:r>
              <a:rPr lang="en-US" dirty="0" smtClean="0"/>
              <a:t>For now, use I8Q8 sign extended</a:t>
            </a:r>
          </a:p>
          <a:p>
            <a:pPr lvl="1"/>
            <a:r>
              <a:rPr lang="en-US" dirty="0" smtClean="0"/>
              <a:t>Top 16 bits are all zero or all one</a:t>
            </a:r>
          </a:p>
        </p:txBody>
      </p:sp>
    </p:spTree>
    <p:extLst>
      <p:ext uri="{BB962C8B-B14F-4D97-AF65-F5344CB8AC3E}">
        <p14:creationId xmlns:p14="http://schemas.microsoft.com/office/powerpoint/2010/main" val="6003119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Assembly?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0800" y="1600200"/>
            <a:ext cx="6096000" cy="4525963"/>
          </a:xfrm>
        </p:spPr>
        <p:txBody>
          <a:bodyPr/>
          <a:lstStyle/>
          <a:p>
            <a:r>
              <a:rPr lang="en-US" dirty="0" smtClean="0"/>
              <a:t>It is how we feed steps 1 &amp; 2</a:t>
            </a:r>
          </a:p>
          <a:p>
            <a:endParaRPr lang="en-US" dirty="0"/>
          </a:p>
          <a:p>
            <a:endParaRPr lang="en-US" dirty="0" smtClean="0"/>
          </a:p>
        </p:txBody>
      </p:sp>
      <p:grpSp>
        <p:nvGrpSpPr>
          <p:cNvPr id="4" name="Group 4"/>
          <p:cNvGrpSpPr>
            <a:grpSpLocks/>
          </p:cNvGrpSpPr>
          <p:nvPr>
            <p:custDataLst>
              <p:tags r:id="rId1"/>
            </p:custDataLst>
          </p:nvPr>
        </p:nvGrpSpPr>
        <p:grpSpPr bwMode="auto">
          <a:xfrm>
            <a:off x="228600" y="1397000"/>
            <a:ext cx="1898650" cy="5080000"/>
            <a:chOff x="384" y="528"/>
            <a:chExt cx="1196" cy="3456"/>
          </a:xfrm>
        </p:grpSpPr>
        <p:sp>
          <p:nvSpPr>
            <p:cNvPr id="5" name="Rectangle 5"/>
            <p:cNvSpPr>
              <a:spLocks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588" y="720"/>
              <a:ext cx="992" cy="44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63500" tIns="25400" rIns="63500" bIns="25400">
              <a:prstTxWarp prst="textNoShape">
                <a:avLst/>
              </a:prstTxWarp>
              <a:spAutoFit/>
            </a:bodyPr>
            <a:lstStyle/>
            <a:p>
              <a:pPr marL="342900" indent="-342900" algn="ctr" eaLnBrk="0" hangingPunct="0">
                <a:lnSpc>
                  <a:spcPct val="86000"/>
                </a:lnSpc>
                <a:spcBef>
                  <a:spcPct val="40000"/>
                </a:spcBef>
              </a:pPr>
              <a:r>
                <a:rPr lang="en-US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rebuchet MS" charset="0"/>
                </a:rPr>
                <a:t>Instruction</a:t>
              </a:r>
            </a:p>
            <a:p>
              <a:pPr marL="342900" indent="-342900" algn="ctr" eaLnBrk="0" hangingPunct="0">
                <a:lnSpc>
                  <a:spcPct val="86000"/>
                </a:lnSpc>
                <a:spcBef>
                  <a:spcPct val="40000"/>
                </a:spcBef>
              </a:pPr>
              <a:r>
                <a:rPr lang="en-US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rebuchet MS" charset="0"/>
                </a:rPr>
                <a:t>Fetch</a:t>
              </a:r>
            </a:p>
          </p:txBody>
        </p:sp>
        <p:sp>
          <p:nvSpPr>
            <p:cNvPr id="6" name="Rectangle 6"/>
            <p:cNvSpPr>
              <a:spLocks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588" y="1312"/>
              <a:ext cx="992" cy="44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63500" tIns="25400" rIns="63500" bIns="25400">
              <a:prstTxWarp prst="textNoShape">
                <a:avLst/>
              </a:prstTxWarp>
              <a:spAutoFit/>
            </a:bodyPr>
            <a:lstStyle/>
            <a:p>
              <a:pPr marL="342900" indent="-342900" algn="ctr" eaLnBrk="0" hangingPunct="0">
                <a:lnSpc>
                  <a:spcPct val="86000"/>
                </a:lnSpc>
                <a:spcBef>
                  <a:spcPct val="40000"/>
                </a:spcBef>
              </a:pPr>
              <a:r>
                <a:rPr lang="en-US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rebuchet MS" charset="0"/>
                </a:rPr>
                <a:t>Instruction</a:t>
              </a:r>
            </a:p>
            <a:p>
              <a:pPr marL="342900" indent="-342900" algn="ctr" eaLnBrk="0" hangingPunct="0">
                <a:lnSpc>
                  <a:spcPct val="86000"/>
                </a:lnSpc>
                <a:spcBef>
                  <a:spcPct val="40000"/>
                </a:spcBef>
              </a:pPr>
              <a:r>
                <a:rPr lang="en-US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rebuchet MS" charset="0"/>
                </a:rPr>
                <a:t>Decode</a:t>
              </a:r>
            </a:p>
          </p:txBody>
        </p:sp>
        <p:sp>
          <p:nvSpPr>
            <p:cNvPr id="7" name="Rectangle 7"/>
            <p:cNvSpPr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588" y="1902"/>
              <a:ext cx="992" cy="439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63500" tIns="25400" rIns="63500" bIns="25400">
              <a:prstTxWarp prst="textNoShape">
                <a:avLst/>
              </a:prstTxWarp>
              <a:spAutoFit/>
            </a:bodyPr>
            <a:lstStyle/>
            <a:p>
              <a:pPr marL="342900" indent="-342900" algn="ctr" eaLnBrk="0" hangingPunct="0">
                <a:lnSpc>
                  <a:spcPct val="86000"/>
                </a:lnSpc>
                <a:spcBef>
                  <a:spcPct val="40000"/>
                </a:spcBef>
              </a:pPr>
              <a:r>
                <a:rPr lang="en-US" b="1" i="1">
                  <a:latin typeface="Trebuchet MS" charset="0"/>
                </a:rPr>
                <a:t>Operand</a:t>
              </a:r>
            </a:p>
            <a:p>
              <a:pPr marL="342900" indent="-342900" algn="ctr" eaLnBrk="0" hangingPunct="0">
                <a:lnSpc>
                  <a:spcPct val="86000"/>
                </a:lnSpc>
                <a:spcBef>
                  <a:spcPct val="40000"/>
                </a:spcBef>
              </a:pPr>
              <a:r>
                <a:rPr lang="en-US" b="1" i="1">
                  <a:latin typeface="Trebuchet MS" charset="0"/>
                </a:rPr>
                <a:t>Fetch</a:t>
              </a:r>
            </a:p>
          </p:txBody>
        </p:sp>
        <p:sp>
          <p:nvSpPr>
            <p:cNvPr id="8" name="Rectangle 8"/>
            <p:cNvSpPr>
              <a:spLocks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588" y="2494"/>
              <a:ext cx="992" cy="207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63500" tIns="25400" rIns="63500" bIns="25400">
              <a:prstTxWarp prst="textNoShape">
                <a:avLst/>
              </a:prstTxWarp>
              <a:spAutoFit/>
            </a:bodyPr>
            <a:lstStyle/>
            <a:p>
              <a:pPr marL="342900" indent="-342900" algn="ctr" eaLnBrk="0" hangingPunct="0">
                <a:lnSpc>
                  <a:spcPct val="88000"/>
                </a:lnSpc>
                <a:spcBef>
                  <a:spcPct val="43000"/>
                </a:spcBef>
              </a:pPr>
              <a:r>
                <a:rPr lang="en-US" b="1" i="1">
                  <a:latin typeface="Trebuchet MS" charset="0"/>
                </a:rPr>
                <a:t>Execute</a:t>
              </a:r>
            </a:p>
          </p:txBody>
        </p:sp>
        <p:sp>
          <p:nvSpPr>
            <p:cNvPr id="9" name="Rectangle 9"/>
            <p:cNvSpPr>
              <a:spLocks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588" y="2902"/>
              <a:ext cx="992" cy="439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63500" tIns="25400" rIns="63500" bIns="25400">
              <a:prstTxWarp prst="textNoShape">
                <a:avLst/>
              </a:prstTxWarp>
              <a:spAutoFit/>
            </a:bodyPr>
            <a:lstStyle/>
            <a:p>
              <a:pPr marL="342900" indent="-342900" algn="ctr" eaLnBrk="0" hangingPunct="0">
                <a:lnSpc>
                  <a:spcPct val="86000"/>
                </a:lnSpc>
                <a:spcBef>
                  <a:spcPct val="40000"/>
                </a:spcBef>
              </a:pPr>
              <a:r>
                <a:rPr lang="en-US" b="1" i="1">
                  <a:latin typeface="Trebuchet MS" charset="0"/>
                </a:rPr>
                <a:t>Result</a:t>
              </a:r>
            </a:p>
            <a:p>
              <a:pPr marL="342900" indent="-342900" algn="ctr" eaLnBrk="0" hangingPunct="0">
                <a:lnSpc>
                  <a:spcPct val="86000"/>
                </a:lnSpc>
                <a:spcBef>
                  <a:spcPct val="40000"/>
                </a:spcBef>
              </a:pPr>
              <a:r>
                <a:rPr lang="en-US" b="1" i="1">
                  <a:latin typeface="Trebuchet MS" charset="0"/>
                </a:rPr>
                <a:t>Store</a:t>
              </a:r>
            </a:p>
          </p:txBody>
        </p:sp>
        <p:sp>
          <p:nvSpPr>
            <p:cNvPr id="10" name="Rectangle 10"/>
            <p:cNvSpPr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588" y="3494"/>
              <a:ext cx="992" cy="439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63500" tIns="25400" rIns="63500" bIns="25400">
              <a:prstTxWarp prst="textNoShape">
                <a:avLst/>
              </a:prstTxWarp>
              <a:spAutoFit/>
            </a:bodyPr>
            <a:lstStyle/>
            <a:p>
              <a:pPr marL="342900" indent="-342900" algn="ctr" eaLnBrk="0" hangingPunct="0">
                <a:lnSpc>
                  <a:spcPct val="86000"/>
                </a:lnSpc>
                <a:spcBef>
                  <a:spcPct val="40000"/>
                </a:spcBef>
              </a:pPr>
              <a:r>
                <a:rPr lang="en-US" b="1" i="1">
                  <a:latin typeface="Trebuchet MS" charset="0"/>
                </a:rPr>
                <a:t>Next</a:t>
              </a:r>
            </a:p>
            <a:p>
              <a:pPr marL="342900" indent="-342900" algn="ctr" eaLnBrk="0" hangingPunct="0">
                <a:lnSpc>
                  <a:spcPct val="86000"/>
                </a:lnSpc>
                <a:spcBef>
                  <a:spcPct val="40000"/>
                </a:spcBef>
              </a:pPr>
              <a:r>
                <a:rPr lang="en-US" b="1" i="1">
                  <a:latin typeface="Trebuchet MS" charset="0"/>
                </a:rPr>
                <a:t>Instruction</a:t>
              </a:r>
            </a:p>
          </p:txBody>
        </p:sp>
        <p:sp>
          <p:nvSpPr>
            <p:cNvPr id="11" name="Line 11"/>
            <p:cNvSpPr>
              <a:spLocks noChangeShapeType="1"/>
            </p:cNvSpPr>
            <p:nvPr>
              <p:custDataLst>
                <p:tags r:id="rId8"/>
              </p:custDataLst>
            </p:nvPr>
          </p:nvSpPr>
          <p:spPr bwMode="auto">
            <a:xfrm>
              <a:off x="1056" y="1120"/>
              <a:ext cx="0" cy="18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Line 12"/>
            <p:cNvSpPr>
              <a:spLocks noChangeShapeType="1"/>
            </p:cNvSpPr>
            <p:nvPr>
              <p:custDataLst>
                <p:tags r:id="rId9"/>
              </p:custDataLst>
            </p:nvPr>
          </p:nvSpPr>
          <p:spPr bwMode="auto">
            <a:xfrm>
              <a:off x="1056" y="2302"/>
              <a:ext cx="0" cy="18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Line 13"/>
            <p:cNvSpPr>
              <a:spLocks noChangeShapeType="1"/>
            </p:cNvSpPr>
            <p:nvPr>
              <p:custDataLst>
                <p:tags r:id="rId10"/>
              </p:custDataLst>
            </p:nvPr>
          </p:nvSpPr>
          <p:spPr bwMode="auto">
            <a:xfrm>
              <a:off x="1056" y="1710"/>
              <a:ext cx="0" cy="18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Line 14"/>
            <p:cNvSpPr>
              <a:spLocks noChangeShapeType="1"/>
            </p:cNvSpPr>
            <p:nvPr>
              <p:custDataLst>
                <p:tags r:id="rId11"/>
              </p:custDataLst>
            </p:nvPr>
          </p:nvSpPr>
          <p:spPr bwMode="auto">
            <a:xfrm>
              <a:off x="1056" y="3302"/>
              <a:ext cx="0" cy="18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Line 15"/>
            <p:cNvSpPr>
              <a:spLocks noChangeShapeType="1"/>
            </p:cNvSpPr>
            <p:nvPr>
              <p:custDataLst>
                <p:tags r:id="rId12"/>
              </p:custDataLst>
            </p:nvPr>
          </p:nvSpPr>
          <p:spPr bwMode="auto">
            <a:xfrm>
              <a:off x="1056" y="2666"/>
              <a:ext cx="0" cy="22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Line 16"/>
            <p:cNvSpPr>
              <a:spLocks noChangeShapeType="1"/>
            </p:cNvSpPr>
            <p:nvPr>
              <p:custDataLst>
                <p:tags r:id="rId13"/>
              </p:custDataLst>
            </p:nvPr>
          </p:nvSpPr>
          <p:spPr bwMode="auto">
            <a:xfrm>
              <a:off x="1056" y="3894"/>
              <a:ext cx="0" cy="9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Line 17"/>
            <p:cNvSpPr>
              <a:spLocks noChangeShapeType="1"/>
            </p:cNvSpPr>
            <p:nvPr>
              <p:custDataLst>
                <p:tags r:id="rId14"/>
              </p:custDataLst>
            </p:nvPr>
          </p:nvSpPr>
          <p:spPr bwMode="auto">
            <a:xfrm flipH="1">
              <a:off x="384" y="3984"/>
              <a:ext cx="67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Line 18"/>
            <p:cNvSpPr>
              <a:spLocks noChangeShapeType="1"/>
            </p:cNvSpPr>
            <p:nvPr>
              <p:custDataLst>
                <p:tags r:id="rId15"/>
              </p:custDataLst>
            </p:nvPr>
          </p:nvSpPr>
          <p:spPr bwMode="auto">
            <a:xfrm flipV="1">
              <a:off x="384" y="528"/>
              <a:ext cx="0" cy="345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Line 19"/>
            <p:cNvSpPr>
              <a:spLocks noChangeShapeType="1"/>
            </p:cNvSpPr>
            <p:nvPr>
              <p:custDataLst>
                <p:tags r:id="rId16"/>
              </p:custDataLst>
            </p:nvPr>
          </p:nvSpPr>
          <p:spPr bwMode="auto">
            <a:xfrm>
              <a:off x="384" y="528"/>
              <a:ext cx="67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Line 20"/>
            <p:cNvSpPr>
              <a:spLocks noChangeShapeType="1"/>
            </p:cNvSpPr>
            <p:nvPr>
              <p:custDataLst>
                <p:tags r:id="rId17"/>
              </p:custDataLst>
            </p:nvPr>
          </p:nvSpPr>
          <p:spPr bwMode="auto">
            <a:xfrm>
              <a:off x="1056" y="528"/>
              <a:ext cx="0" cy="18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594630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IQ in Assembly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Multiply U8Q8 x U8Q8</a:t>
            </a:r>
          </a:p>
          <a:p>
            <a:pPr lvl="1"/>
            <a:r>
              <a:rPr lang="en-US" dirty="0" smtClean="0"/>
              <a:t>Becomes U16Q16</a:t>
            </a:r>
          </a:p>
          <a:p>
            <a:endParaRPr lang="en-US" dirty="0" smtClean="0"/>
          </a:p>
          <a:p>
            <a:r>
              <a:rPr lang="en-US" dirty="0" smtClean="0"/>
              <a:t>Shift by 8</a:t>
            </a:r>
          </a:p>
          <a:p>
            <a:pPr lvl="1"/>
            <a:r>
              <a:rPr lang="en-US" dirty="0" smtClean="0"/>
              <a:t>Becomes U16Q8 with 16 leading zero bits</a:t>
            </a:r>
          </a:p>
          <a:p>
            <a:pPr lvl="1"/>
            <a:endParaRPr lang="en-US" dirty="0"/>
          </a:p>
          <a:p>
            <a:r>
              <a:rPr lang="en-US" dirty="0" smtClean="0"/>
              <a:t>And 0x0000FFFF</a:t>
            </a:r>
          </a:p>
          <a:p>
            <a:pPr lvl="1"/>
            <a:r>
              <a:rPr lang="en-US" dirty="0" smtClean="0"/>
              <a:t>Becomes U8Q8 with 16 leading zero bits</a:t>
            </a:r>
          </a:p>
        </p:txBody>
      </p:sp>
    </p:spTree>
    <p:extLst>
      <p:ext uri="{BB962C8B-B14F-4D97-AF65-F5344CB8AC3E}">
        <p14:creationId xmlns:p14="http://schemas.microsoft.com/office/powerpoint/2010/main" val="8490890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Shouldn’t I learn Assembly?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Writing in Assembly is usually slower than writing in other languages</a:t>
            </a:r>
          </a:p>
          <a:p>
            <a:pPr lvl="1"/>
            <a:r>
              <a:rPr lang="en-US" dirty="0" smtClean="0"/>
              <a:t>Time to Market!</a:t>
            </a:r>
          </a:p>
          <a:p>
            <a:pPr lvl="1"/>
            <a:endParaRPr lang="en-US" dirty="0"/>
          </a:p>
          <a:p>
            <a:r>
              <a:rPr lang="en-US" dirty="0" smtClean="0"/>
              <a:t>Assembly is not portable</a:t>
            </a:r>
          </a:p>
          <a:p>
            <a:pPr lvl="1"/>
            <a:r>
              <a:rPr lang="en-US" dirty="0" smtClean="0"/>
              <a:t>Specific to a processor</a:t>
            </a:r>
          </a:p>
          <a:p>
            <a:pPr lvl="1"/>
            <a:endParaRPr lang="en-US" dirty="0"/>
          </a:p>
          <a:p>
            <a:r>
              <a:rPr lang="en-US" dirty="0" smtClean="0"/>
              <a:t>Modern Compilers are pretty darn good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3847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Should I Learn Assembly?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Someone has to write those compilers…</a:t>
            </a:r>
          </a:p>
          <a:p>
            <a:endParaRPr lang="en-US" dirty="0"/>
          </a:p>
          <a:p>
            <a:r>
              <a:rPr lang="en-US" dirty="0" smtClean="0"/>
              <a:t>Hand Optimized Assembly can be wicked fast</a:t>
            </a:r>
          </a:p>
          <a:p>
            <a:endParaRPr lang="en-US" dirty="0"/>
          </a:p>
          <a:p>
            <a:r>
              <a:rPr lang="en-US" dirty="0" smtClean="0"/>
              <a:t>Reading Assembly &gt;&gt;&gt; Writing Assembly</a:t>
            </a:r>
          </a:p>
          <a:p>
            <a:endParaRPr lang="en-US" dirty="0" smtClean="0"/>
          </a:p>
          <a:p>
            <a:r>
              <a:rPr lang="en-US" dirty="0" smtClean="0"/>
              <a:t>Good practice for designing VMs/protocols</a:t>
            </a:r>
          </a:p>
          <a:p>
            <a:endParaRPr lang="en-US" dirty="0"/>
          </a:p>
          <a:p>
            <a:r>
              <a:rPr lang="en-US" dirty="0" smtClean="0"/>
              <a:t>Initializing an embedded system</a:t>
            </a:r>
          </a:p>
          <a:p>
            <a:pPr lvl="1"/>
            <a:r>
              <a:rPr lang="en-US" dirty="0" smtClean="0"/>
              <a:t>Setting up Memory, Transitioning execution…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0615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Should I learn Assembly?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It will make you a better software architect</a:t>
            </a:r>
          </a:p>
          <a:p>
            <a:endParaRPr lang="en-US" b="1" dirty="0"/>
          </a:p>
          <a:p>
            <a:r>
              <a:rPr lang="en-US" dirty="0" smtClean="0"/>
              <a:t>Optimize from the top down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9662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should I learn Assembly?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Generically!</a:t>
            </a:r>
          </a:p>
          <a:p>
            <a:endParaRPr lang="en-US" dirty="0"/>
          </a:p>
          <a:p>
            <a:r>
              <a:rPr lang="en-US" dirty="0" smtClean="0"/>
              <a:t>With a cheat sheet in hand</a:t>
            </a:r>
          </a:p>
          <a:p>
            <a:endParaRPr lang="en-US" dirty="0"/>
          </a:p>
          <a:p>
            <a:r>
              <a:rPr lang="en-US" dirty="0" smtClean="0"/>
              <a:t>Do Not Memorize Specifics</a:t>
            </a:r>
          </a:p>
        </p:txBody>
      </p:sp>
    </p:spTree>
    <p:extLst>
      <p:ext uri="{BB962C8B-B14F-4D97-AF65-F5344CB8AC3E}">
        <p14:creationId xmlns:p14="http://schemas.microsoft.com/office/powerpoint/2010/main" val="2105700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“C is Built On Assembly”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WRONG</a:t>
            </a:r>
          </a:p>
          <a:p>
            <a:endParaRPr lang="en-US" dirty="0"/>
          </a:p>
          <a:p>
            <a:r>
              <a:rPr lang="en-US" dirty="0" smtClean="0"/>
              <a:t>C is built on Machine Code</a:t>
            </a:r>
          </a:p>
          <a:p>
            <a:endParaRPr lang="en-US" dirty="0"/>
          </a:p>
          <a:p>
            <a:r>
              <a:rPr lang="en-US" dirty="0" smtClean="0"/>
              <a:t>Machine Code can be decompiled to Assembly</a:t>
            </a:r>
          </a:p>
          <a:p>
            <a:endParaRPr lang="en-US" dirty="0"/>
          </a:p>
          <a:p>
            <a:r>
              <a:rPr lang="en-US" dirty="0" smtClean="0"/>
              <a:t>Assembly -&gt; Machine Code -&gt; Assembly loses relatively little information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7478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4084</TotalTime>
  <Words>1389</Words>
  <Application>Microsoft Office PowerPoint</Application>
  <PresentationFormat>On-screen Show (4:3)</PresentationFormat>
  <Paragraphs>586</Paragraphs>
  <Slides>40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1" baseType="lpstr">
      <vt:lpstr>Office Theme</vt:lpstr>
      <vt:lpstr>b1010 Assembly</vt:lpstr>
      <vt:lpstr>Today</vt:lpstr>
      <vt:lpstr>What is Assembly?</vt:lpstr>
      <vt:lpstr>What is Assembly?</vt:lpstr>
      <vt:lpstr>Why Shouldn’t I learn Assembly?</vt:lpstr>
      <vt:lpstr>Why Should I Learn Assembly?</vt:lpstr>
      <vt:lpstr>Why Should I learn Assembly?</vt:lpstr>
      <vt:lpstr>How should I learn Assembly?</vt:lpstr>
      <vt:lpstr>“C is Built On Assembly”</vt:lpstr>
      <vt:lpstr>MIPS Assembly Language</vt:lpstr>
      <vt:lpstr>Register File Allocation</vt:lpstr>
      <vt:lpstr>Register File Allocation</vt:lpstr>
      <vt:lpstr>Register File Allocation Redux</vt:lpstr>
      <vt:lpstr>Basic Operations</vt:lpstr>
      <vt:lpstr>Basic Operations</vt:lpstr>
      <vt:lpstr>Our First Assembly Program</vt:lpstr>
      <vt:lpstr>Our First Assembly Program</vt:lpstr>
      <vt:lpstr>Jumping and Branching</vt:lpstr>
      <vt:lpstr>Jumping / Branching Example</vt:lpstr>
      <vt:lpstr>Jumping / Branching Example</vt:lpstr>
      <vt:lpstr>Jumping / Branching Example</vt:lpstr>
      <vt:lpstr>Jumping / Branching Example</vt:lpstr>
      <vt:lpstr>Jumping / Branching Example</vt:lpstr>
      <vt:lpstr>Desk/Board Work</vt:lpstr>
      <vt:lpstr>Desk/Board Work</vt:lpstr>
      <vt:lpstr>Memory Organization</vt:lpstr>
      <vt:lpstr>Memory Organization</vt:lpstr>
      <vt:lpstr>Loads &amp; Stores</vt:lpstr>
      <vt:lpstr>Word Alignment</vt:lpstr>
      <vt:lpstr>Array Example</vt:lpstr>
      <vt:lpstr>Array Example</vt:lpstr>
      <vt:lpstr>Array Example</vt:lpstr>
      <vt:lpstr>Array Example</vt:lpstr>
      <vt:lpstr>Array Example</vt:lpstr>
      <vt:lpstr>Array Example</vt:lpstr>
      <vt:lpstr>Next Class</vt:lpstr>
      <vt:lpstr>Remainder of Class</vt:lpstr>
      <vt:lpstr>IQ in Assembly</vt:lpstr>
      <vt:lpstr>IQ in Assembly</vt:lpstr>
      <vt:lpstr>IQ in Assembly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b1010 Assembly</dc:title>
  <dc:creator>Eric</dc:creator>
  <cp:lastModifiedBy>Eric</cp:lastModifiedBy>
  <cp:revision>42</cp:revision>
  <dcterms:created xsi:type="dcterms:W3CDTF">2012-09-28T22:49:27Z</dcterms:created>
  <dcterms:modified xsi:type="dcterms:W3CDTF">2012-10-01T18:53:38Z</dcterms:modified>
</cp:coreProperties>
</file>