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68" r:id="rId3"/>
    <p:sldId id="258" r:id="rId4"/>
    <p:sldId id="269" r:id="rId5"/>
    <p:sldId id="270" r:id="rId6"/>
    <p:sldId id="271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7" r:id="rId15"/>
    <p:sldId id="266" r:id="rId16"/>
    <p:sldId id="272" r:id="rId17"/>
    <p:sldId id="273" r:id="rId18"/>
    <p:sldId id="274" r:id="rId19"/>
    <p:sldId id="279" r:id="rId20"/>
    <p:sldId id="280" r:id="rId21"/>
    <p:sldId id="287" r:id="rId22"/>
    <p:sldId id="288" r:id="rId23"/>
    <p:sldId id="289" r:id="rId24"/>
    <p:sldId id="285" r:id="rId25"/>
    <p:sldId id="281" r:id="rId26"/>
    <p:sldId id="282" r:id="rId27"/>
    <p:sldId id="283" r:id="rId28"/>
    <p:sldId id="284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B1670-0021-4237-AAC7-B3BF77BC17CF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95F61-1CCC-4845-AECB-D3ED1314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7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</a:t>
            </a:r>
            <a:r>
              <a:rPr lang="en-US" baseline="0" dirty="0" smtClean="0"/>
              <a:t> positive edge of the clock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previous value is held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17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previous value is held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17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previous value is held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17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&lt;= swaps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7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1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3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8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2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9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3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7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5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1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6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D8027-B023-434F-864E-346D5508356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9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-scf.usc.edu/~ee577/tutorial/verilog/verilog_lec.pdf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utexas.edu/~patt/04s.382N/tutorial/verilog_manual.html" TargetMode="External"/><Relationship Id="rId2" Type="http://schemas.openxmlformats.org/officeDocument/2006/relationships/hyperlink" Target="http://ece224web.groups.et.byu.net/lectures/A3%20VERILO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-scf.usc.edu/~ee577/tutorial/verilog/verilog_lec.pdf" TargetMode="External"/><Relationship Id="rId4" Type="http://schemas.openxmlformats.org/officeDocument/2006/relationships/hyperlink" Target="http://www.asic-world.com/verilog/vbehave1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b10010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Behavioral Verilog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Register 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This is (almost) Lab 1</a:t>
            </a:r>
          </a:p>
          <a:p>
            <a:pPr lvl="1"/>
            <a:r>
              <a:rPr lang="en-US" sz="3200" dirty="0" smtClean="0"/>
              <a:t>One read port instead of two</a:t>
            </a:r>
          </a:p>
          <a:p>
            <a:pPr lvl="1"/>
            <a:r>
              <a:rPr lang="en-US" sz="3200" dirty="0" smtClean="0"/>
              <a:t>Register 0 is a register </a:t>
            </a:r>
          </a:p>
          <a:p>
            <a:pPr lvl="1"/>
            <a:r>
              <a:rPr lang="en-US" sz="3200" dirty="0" smtClean="0"/>
              <a:t>16 words</a:t>
            </a:r>
            <a:endParaRPr lang="en-US" sz="3600" dirty="0" smtClean="0"/>
          </a:p>
          <a:p>
            <a:pPr lvl="1"/>
            <a:endParaRPr lang="en-US" sz="3200" dirty="0"/>
          </a:p>
          <a:p>
            <a:r>
              <a:rPr lang="en-US" sz="4000" dirty="0" smtClean="0"/>
              <a:t>It is so tiny and cute!</a:t>
            </a:r>
          </a:p>
          <a:p>
            <a:endParaRPr lang="en-US" sz="4000" dirty="0"/>
          </a:p>
          <a:p>
            <a:r>
              <a:rPr lang="en-US" sz="4000" dirty="0" smtClean="0"/>
              <a:t>Where is the mux?</a:t>
            </a:r>
          </a:p>
          <a:p>
            <a:pPr lvl="1"/>
            <a:r>
              <a:rPr lang="en-US" sz="3600" dirty="0" smtClean="0"/>
              <a:t>How to make mux 2?</a:t>
            </a:r>
          </a:p>
          <a:p>
            <a:endParaRPr lang="en-US" sz="4000" dirty="0"/>
          </a:p>
          <a:p>
            <a:r>
              <a:rPr lang="en-US" sz="4000" dirty="0" smtClean="0"/>
              <a:t>Where is the decoder?</a:t>
            </a:r>
          </a:p>
          <a:p>
            <a:endParaRPr lang="en-US" sz="4000" dirty="0"/>
          </a:p>
          <a:p>
            <a:r>
              <a:rPr lang="en-US" sz="4000" dirty="0" smtClean="0"/>
              <a:t>How do the enables work?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input[4:0]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input[31:0]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output[31:0]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[31:0] registers [15:0];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Synchronous write logic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Asynchronous read logic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Logic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Stuff that happens all the time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assign 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registers[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US" dirty="0" smtClean="0"/>
          </a:p>
          <a:p>
            <a:r>
              <a:rPr lang="en-US" dirty="0" smtClean="0"/>
              <a:t>“Continuous Assignment”</a:t>
            </a:r>
          </a:p>
          <a:p>
            <a:pPr lvl="1"/>
            <a:r>
              <a:rPr lang="en-US" dirty="0" smtClean="0"/>
              <a:t>Left hand MUST be a wire</a:t>
            </a:r>
          </a:p>
          <a:p>
            <a:pPr lvl="1"/>
            <a:endParaRPr lang="en-US" dirty="0"/>
          </a:p>
          <a:p>
            <a:r>
              <a:rPr lang="en-US" dirty="0" smtClean="0"/>
              <a:t>What are the dependencies?</a:t>
            </a:r>
          </a:p>
          <a:p>
            <a:endParaRPr lang="en-US" dirty="0"/>
          </a:p>
          <a:p>
            <a:r>
              <a:rPr lang="en-US" dirty="0" smtClean="0"/>
              <a:t>When is </a:t>
            </a:r>
            <a:r>
              <a:rPr lang="en-US" dirty="0" err="1" smtClean="0"/>
              <a:t>DataOut</a:t>
            </a:r>
            <a:r>
              <a:rPr lang="en-US" dirty="0" smtClean="0"/>
              <a:t> re-calculated?</a:t>
            </a:r>
          </a:p>
          <a:p>
            <a:pPr lvl="1"/>
            <a:r>
              <a:rPr lang="en-US" dirty="0" smtClean="0"/>
              <a:t>In Simulation?   In “Real Life”?</a:t>
            </a:r>
          </a:p>
        </p:txBody>
      </p:sp>
    </p:spTree>
    <p:extLst>
      <p:ext uri="{BB962C8B-B14F-4D97-AF65-F5344CB8AC3E}">
        <p14:creationId xmlns:p14="http://schemas.microsoft.com/office/powerpoint/2010/main" val="24220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  <a:p>
            <a:r>
              <a:rPr lang="en-US" dirty="0" smtClean="0"/>
              <a:t>Stuff that happens when triggered</a:t>
            </a:r>
          </a:p>
          <a:p>
            <a:pPr lvl="1"/>
            <a:r>
              <a:rPr lang="en-US" dirty="0" smtClean="0"/>
              <a:t>Trigger list in the @(______) section</a:t>
            </a:r>
          </a:p>
          <a:p>
            <a:pPr lvl="1"/>
            <a:endParaRPr lang="en-US" dirty="0"/>
          </a:p>
          <a:p>
            <a:r>
              <a:rPr lang="en-US" dirty="0" smtClean="0"/>
              <a:t>When is this re-calculated?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8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counter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Is this synchronous or </a:t>
            </a:r>
            <a:r>
              <a:rPr lang="en-US" dirty="0" err="1" smtClean="0"/>
              <a:t>asynch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does WID do?</a:t>
            </a:r>
          </a:p>
          <a:p>
            <a:endParaRPr lang="en-US" dirty="0"/>
          </a:p>
          <a:p>
            <a:r>
              <a:rPr lang="en-US" dirty="0" smtClean="0"/>
              <a:t>How would this look in structure?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parameter WID=4;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[WID-1:0]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counter rewritten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&lt;= Allows Multiple Assignments</a:t>
            </a:r>
          </a:p>
          <a:p>
            <a:endParaRPr lang="en-US" dirty="0" smtClean="0"/>
          </a:p>
          <a:p>
            <a:r>
              <a:rPr lang="en-US" dirty="0" smtClean="0"/>
              <a:t>The last one “wins”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parameter WID=4;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[WID-1:0]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if(!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Weird Counter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would this look in structure?</a:t>
            </a:r>
          </a:p>
          <a:p>
            <a:endParaRPr lang="en-US" dirty="0" smtClean="0"/>
          </a:p>
          <a:p>
            <a:r>
              <a:rPr lang="en-US" dirty="0" smtClean="0"/>
              <a:t>One Adder or Two?</a:t>
            </a:r>
          </a:p>
          <a:p>
            <a:endParaRPr lang="en-US" dirty="0"/>
          </a:p>
          <a:p>
            <a:r>
              <a:rPr lang="en-US" dirty="0" smtClean="0"/>
              <a:t>How to guarantee one adder?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Cnt2(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cnt,clk,add,op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parameter WID=4;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add;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input [WID-1:0] op;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output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[WID-1:0]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(add)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op;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Full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{} is Concatenation</a:t>
            </a:r>
          </a:p>
          <a:p>
            <a:endParaRPr lang="en-US" dirty="0"/>
          </a:p>
          <a:p>
            <a:r>
              <a:rPr lang="en-US" dirty="0" smtClean="0"/>
              <a:t>Note that </a:t>
            </a:r>
            <a:r>
              <a:rPr lang="en-US" dirty="0" err="1" smtClean="0"/>
              <a:t>a,b,cin</a:t>
            </a:r>
            <a:r>
              <a:rPr lang="en-US" dirty="0" smtClean="0"/>
              <a:t> are not the same length</a:t>
            </a:r>
          </a:p>
          <a:p>
            <a:endParaRPr lang="en-US" dirty="0" smtClean="0"/>
          </a:p>
          <a:p>
            <a:r>
              <a:rPr lang="en-US" dirty="0" smtClean="0"/>
              <a:t>“|sum” is a Reduction</a:t>
            </a:r>
          </a:p>
          <a:p>
            <a:endParaRPr lang="en-US" dirty="0"/>
          </a:p>
          <a:p>
            <a:r>
              <a:rPr lang="en-US" dirty="0" smtClean="0"/>
              <a:t>More info at </a:t>
            </a:r>
            <a:r>
              <a:rPr lang="en-US" dirty="0" smtClean="0">
                <a:hlinkClick r:id="rId2"/>
              </a:rPr>
              <a:t>http://www-scf.usc.edu/~ee577/tutorial/verilog/verilog_lec.pdf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wire[15:0]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sum,a,b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wire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zero;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assign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sum} = a + b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ssign zero =  !(|sum);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Lab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Partial example of Lab 2</a:t>
            </a:r>
          </a:p>
          <a:p>
            <a:pPr lvl="1"/>
            <a:r>
              <a:rPr lang="en-US" sz="4100" dirty="0" smtClean="0"/>
              <a:t>Rewritten as an example</a:t>
            </a:r>
          </a:p>
          <a:p>
            <a:endParaRPr lang="en-US" dirty="0" smtClean="0"/>
          </a:p>
          <a:p>
            <a:r>
              <a:rPr lang="en-US" sz="4500" b="1" dirty="0" smtClean="0"/>
              <a:t>Case</a:t>
            </a:r>
            <a:r>
              <a:rPr lang="en-US" sz="4500" dirty="0" smtClean="0"/>
              <a:t> is an easy way to mux between functions</a:t>
            </a:r>
          </a:p>
          <a:p>
            <a:endParaRPr lang="en-US" sz="4500" b="1" dirty="0"/>
          </a:p>
          <a:p>
            <a:endParaRPr lang="en-US" sz="45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case (ctrl)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3'b000: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3'b001: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3'b010: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^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3'b011: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3'b100: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3'b101: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3'b110: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3'b111: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Props to Jimmy &amp; Ian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4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Lab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Partial example of Lab 2</a:t>
            </a:r>
          </a:p>
          <a:p>
            <a:pPr lvl="1"/>
            <a:r>
              <a:rPr lang="en-US" sz="4100" dirty="0" smtClean="0"/>
              <a:t>Rewritten as an example</a:t>
            </a:r>
          </a:p>
          <a:p>
            <a:endParaRPr lang="en-US" dirty="0" smtClean="0"/>
          </a:p>
          <a:p>
            <a:r>
              <a:rPr lang="en-US" sz="4500" b="1" dirty="0" smtClean="0"/>
              <a:t>Case</a:t>
            </a:r>
            <a:r>
              <a:rPr lang="en-US" sz="4500" dirty="0" smtClean="0"/>
              <a:t> is an easy way to mux between functions</a:t>
            </a:r>
          </a:p>
          <a:p>
            <a:endParaRPr lang="en-US" sz="4500" b="1" dirty="0"/>
          </a:p>
          <a:p>
            <a:r>
              <a:rPr lang="en-US" sz="4500" dirty="0" smtClean="0"/>
              <a:t>What happens when an unwritten case is commanded?</a:t>
            </a:r>
            <a:endParaRPr lang="en-US" sz="4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case (ctrl)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3'b000: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3'b001: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3'b010: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^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3'b011: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3'b100: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3'b101: out &lt;=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3'b110: out &lt;=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3'b111: out &lt;=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 &gt;&gt;&gt;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Props to Jimmy &amp; Ian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 don’t care anymore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500" dirty="0" smtClean="0"/>
              <a:t>You can use ? as “don’t care” indicator</a:t>
            </a:r>
          </a:p>
          <a:p>
            <a:endParaRPr lang="en-US" sz="4500" dirty="0"/>
          </a:p>
          <a:p>
            <a:r>
              <a:rPr lang="en-US" sz="4500" dirty="0" smtClean="0"/>
              <a:t>Fires for 110 and 111</a:t>
            </a:r>
            <a:endParaRPr lang="en-US" sz="4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case (ctrl)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3'b000: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3'b001: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3'b010: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^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3'b011: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3'b100: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3'b101: out &lt;=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3'b11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out &lt;= foo;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BYU </a:t>
            </a:r>
            <a:r>
              <a:rPr lang="en-US" dirty="0" err="1" smtClean="0"/>
              <a:t>ECEn</a:t>
            </a:r>
            <a:r>
              <a:rPr lang="en-US" dirty="0" smtClean="0"/>
              <a:t> 224: </a:t>
            </a:r>
            <a:r>
              <a:rPr lang="en-US" dirty="0" smtClean="0">
                <a:hlinkClick r:id="rId2"/>
              </a:rPr>
              <a:t>http://ece224web.groups.et.byu.net/lectures/A3%20VERILOG.pdf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Y. N. </a:t>
            </a:r>
            <a:r>
              <a:rPr lang="en-US" dirty="0" err="1" smtClean="0"/>
              <a:t>Patt</a:t>
            </a:r>
            <a:r>
              <a:rPr lang="en-US" dirty="0" smtClean="0"/>
              <a:t>, UT Austin EE382N Verilog Manual: </a:t>
            </a:r>
            <a:r>
              <a:rPr lang="en-US" dirty="0" smtClean="0">
                <a:hlinkClick r:id="rId3"/>
              </a:rPr>
              <a:t>http://users.ece.utexas.edu/~patt/04s.382N/tutorial/verilog_manual.html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Asic</a:t>
            </a:r>
            <a:r>
              <a:rPr lang="en-US" dirty="0" smtClean="0"/>
              <a:t> World: Verilog Behavioral Modeling: </a:t>
            </a:r>
            <a:r>
              <a:rPr lang="en-US" dirty="0" smtClean="0">
                <a:hlinkClick r:id="rId4"/>
              </a:rPr>
              <a:t>http://www.asic-world.com/verilog/vbehave1.html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Nestoras</a:t>
            </a:r>
            <a:r>
              <a:rPr lang="en-US" dirty="0" smtClean="0"/>
              <a:t> </a:t>
            </a:r>
            <a:r>
              <a:rPr lang="en-US" dirty="0" err="1" smtClean="0"/>
              <a:t>Tzartzanis</a:t>
            </a:r>
            <a:r>
              <a:rPr lang="en-US" dirty="0" smtClean="0"/>
              <a:t>, USC EE577b – Verilog for Behavioral Modeling: </a:t>
            </a:r>
            <a:r>
              <a:rPr lang="en-US" dirty="0" smtClean="0">
                <a:hlinkClick r:id="rId5"/>
              </a:rPr>
              <a:t>http://www-scf.usc.edu/~ee577/tutorial/verilog/verilog_lec.pdf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632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Seriously, I just don’t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500" dirty="0" smtClean="0"/>
              <a:t>Default fires for all cases not already claimed by other cases</a:t>
            </a:r>
            <a:endParaRPr lang="en-US" sz="4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case (ctrl)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3'b000: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3'b001: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3'b010: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^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3'b011: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3'b100: 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default: out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foobar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35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Track state in a register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[3:0] state;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the parameter keyword to label cases</a:t>
            </a:r>
          </a:p>
          <a:p>
            <a:pPr lvl="1"/>
            <a:r>
              <a:rPr lang="en-US" dirty="0" smtClean="0"/>
              <a:t>Values need to be unique</a:t>
            </a:r>
          </a:p>
          <a:p>
            <a:pPr lvl="1"/>
            <a:r>
              <a:rPr lang="en-US" dirty="0" smtClean="0"/>
              <a:t>But their specific values don’t matter.  (</a:t>
            </a:r>
            <a:r>
              <a:rPr lang="en-US" dirty="0" err="1" smtClean="0"/>
              <a:t>Enum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parameter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IFetch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4’h0;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parameter Decode = 4’h1;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parameter Store1 = 4’h2;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parameter Store2 = 4’h3;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parameter Load1  = 4’h4;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Use a Case Structure for the rest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ase(state)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Decode: if( op == 43) state = Store1;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else if( op == 35) state = Load1;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// Control Signals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Store1: state = Store2;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Control Signals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Store2: state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IFetch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Control Signals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18662" y="1986871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IFetch</a:t>
            </a: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84887" y="2782207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Decode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16638" y="383154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Store 1</a:t>
            </a:r>
          </a:p>
        </p:txBody>
      </p:sp>
      <p:sp>
        <p:nvSpPr>
          <p:cNvPr id="7" name="Oval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194675" y="383154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Load 1</a:t>
            </a:r>
          </a:p>
        </p:txBody>
      </p:sp>
      <p:sp>
        <p:nvSpPr>
          <p:cNvPr id="8" name="Oval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94675" y="479674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Load 2</a:t>
            </a:r>
          </a:p>
        </p:txBody>
      </p:sp>
      <p:sp>
        <p:nvSpPr>
          <p:cNvPr id="9" name="Oval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194675" y="576194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Load 3</a:t>
            </a:r>
          </a:p>
        </p:txBody>
      </p:sp>
      <p:sp>
        <p:nvSpPr>
          <p:cNvPr id="10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16638" y="479674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Store 2</a:t>
            </a:r>
          </a:p>
        </p:txBody>
      </p:sp>
      <p:cxnSp>
        <p:nvCxnSpPr>
          <p:cNvPr id="11" name="AutoShape 14"/>
          <p:cNvCxnSpPr>
            <a:cxnSpLocks noChangeShapeType="1"/>
            <a:stCxn id="4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6521450" y="2480097"/>
            <a:ext cx="325078" cy="30211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7"/>
          <p:cNvCxnSpPr>
            <a:cxnSpLocks noChangeShapeType="1"/>
            <a:stCxn id="5" idx="5"/>
            <a:endCxn id="6" idx="0"/>
          </p:cNvCxnSpPr>
          <p:nvPr>
            <p:custDataLst>
              <p:tags r:id="rId9"/>
            </p:custDataLst>
          </p:nvPr>
        </p:nvCxnSpPr>
        <p:spPr bwMode="auto">
          <a:xfrm rot="5400000">
            <a:off x="6413618" y="3415017"/>
            <a:ext cx="556113" cy="27694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8"/>
          <p:cNvCxnSpPr>
            <a:cxnSpLocks noChangeShapeType="1"/>
            <a:stCxn id="5" idx="6"/>
            <a:endCxn id="7" idx="0"/>
          </p:cNvCxnSpPr>
          <p:nvPr>
            <p:custDataLst>
              <p:tags r:id="rId10"/>
            </p:custDataLst>
          </p:nvPr>
        </p:nvCxnSpPr>
        <p:spPr bwMode="auto">
          <a:xfrm>
            <a:off x="6958012" y="3071132"/>
            <a:ext cx="1673226" cy="760414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20"/>
          <p:cNvCxnSpPr>
            <a:cxnSpLocks noChangeShapeType="1"/>
            <a:stCxn id="6" idx="4"/>
            <a:endCxn id="10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6359525" y="4603071"/>
            <a:ext cx="387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23"/>
          <p:cNvCxnSpPr>
            <a:cxnSpLocks noChangeShapeType="1"/>
            <a:stCxn id="10" idx="4"/>
            <a:endCxn id="4" idx="5"/>
          </p:cNvCxnSpPr>
          <p:nvPr>
            <p:custDataLst>
              <p:tags r:id="rId12"/>
            </p:custDataLst>
          </p:nvPr>
        </p:nvCxnSpPr>
        <p:spPr bwMode="auto">
          <a:xfrm rot="5400000" flipH="1" flipV="1">
            <a:off x="5561311" y="3471987"/>
            <a:ext cx="2894499" cy="910720"/>
          </a:xfrm>
          <a:prstGeom prst="curvedConnector3">
            <a:avLst>
              <a:gd name="adj1" fmla="val -7898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24"/>
          <p:cNvCxnSpPr>
            <a:cxnSpLocks noChangeShapeType="1"/>
            <a:stCxn id="7" idx="4"/>
            <a:endCxn id="8" idx="0"/>
          </p:cNvCxnSpPr>
          <p:nvPr>
            <p:custDataLst>
              <p:tags r:id="rId13"/>
            </p:custDataLst>
          </p:nvPr>
        </p:nvCxnSpPr>
        <p:spPr bwMode="auto">
          <a:xfrm rot="5400000">
            <a:off x="8437563" y="4603071"/>
            <a:ext cx="387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5"/>
          <p:cNvCxnSpPr>
            <a:cxnSpLocks noChangeShapeType="1"/>
            <a:stCxn id="8" idx="4"/>
            <a:endCxn id="9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8437563" y="5568271"/>
            <a:ext cx="387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6"/>
          <p:cNvCxnSpPr>
            <a:cxnSpLocks noChangeShapeType="1"/>
            <a:stCxn id="9" idx="4"/>
            <a:endCxn id="4" idx="7"/>
          </p:cNvCxnSpPr>
          <p:nvPr>
            <p:custDataLst>
              <p:tags r:id="rId15"/>
            </p:custDataLst>
          </p:nvPr>
        </p:nvCxnSpPr>
        <p:spPr bwMode="auto">
          <a:xfrm rot="5400000" flipH="1">
            <a:off x="5913429" y="3621988"/>
            <a:ext cx="4268301" cy="1167317"/>
          </a:xfrm>
          <a:prstGeom prst="curvedConnector5">
            <a:avLst>
              <a:gd name="adj1" fmla="val -5356"/>
              <a:gd name="adj2" fmla="val 63223"/>
              <a:gd name="adj3" fmla="val 105356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Text Box 2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961063" y="3280683"/>
            <a:ext cx="11207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Op = = 43</a:t>
            </a:r>
          </a:p>
        </p:txBody>
      </p:sp>
      <p:sp>
        <p:nvSpPr>
          <p:cNvPr id="20" name="Text 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94625" y="3098916"/>
            <a:ext cx="11207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Op = = 35</a:t>
            </a:r>
          </a:p>
        </p:txBody>
      </p:sp>
    </p:spTree>
    <p:extLst>
      <p:ext uri="{BB962C8B-B14F-4D97-AF65-F5344CB8AC3E}">
        <p14:creationId xmlns:p14="http://schemas.microsoft.com/office/powerpoint/2010/main" val="214581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this approach you can directly translate the RTL from the multi-cycle lecture in to a functioning CPU</a:t>
            </a:r>
          </a:p>
          <a:p>
            <a:endParaRPr lang="en-US" dirty="0"/>
          </a:p>
          <a:p>
            <a:r>
              <a:rPr lang="en-US" dirty="0" smtClean="0"/>
              <a:t>This creates horribly bloated </a:t>
            </a:r>
            <a:r>
              <a:rPr lang="en-US" dirty="0" err="1" smtClean="0"/>
              <a:t>bitstreams</a:t>
            </a:r>
            <a:endParaRPr lang="en-US" dirty="0" smtClean="0"/>
          </a:p>
          <a:p>
            <a:pPr lvl="1"/>
            <a:r>
              <a:rPr lang="en-US" dirty="0" smtClean="0"/>
              <a:t>Up to humans to help the synthesizer optimize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Add</a:t>
            </a:r>
            <a:endParaRPr lang="en-US" dirty="0"/>
          </a:p>
          <a:p>
            <a:r>
              <a:rPr lang="en-US" dirty="0" smtClean="0"/>
              <a:t>IF: 	</a:t>
            </a:r>
            <a:r>
              <a:rPr lang="en-US" dirty="0" err="1" smtClean="0"/>
              <a:t>IReg</a:t>
            </a:r>
            <a:r>
              <a:rPr lang="en-US" dirty="0" smtClean="0"/>
              <a:t> = Memory[PC]</a:t>
            </a:r>
          </a:p>
          <a:p>
            <a:pPr marL="0" indent="0">
              <a:buNone/>
            </a:pPr>
            <a:r>
              <a:rPr lang="en-US" dirty="0" smtClean="0"/>
              <a:t>	PC=PC+4</a:t>
            </a:r>
          </a:p>
          <a:p>
            <a:r>
              <a:rPr lang="en-US" dirty="0" smtClean="0"/>
              <a:t>ID: 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</a:p>
          <a:p>
            <a:r>
              <a:rPr lang="en-US" dirty="0" smtClean="0"/>
              <a:t>EX: 	Result = A + B</a:t>
            </a:r>
          </a:p>
          <a:p>
            <a:r>
              <a:rPr lang="en-US" strike="sngStrike" dirty="0" smtClean="0"/>
              <a:t>MEM:</a:t>
            </a:r>
          </a:p>
          <a:p>
            <a:r>
              <a:rPr lang="en-US" dirty="0" smtClean="0"/>
              <a:t>WB:</a:t>
            </a:r>
            <a:r>
              <a:rPr lang="en-US" dirty="0"/>
              <a:t>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rd</a:t>
            </a:r>
            <a:r>
              <a:rPr lang="en-US" dirty="0" smtClean="0"/>
              <a:t>] = Result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Memories from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434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memory(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input[9:0]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input[31:0]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output[31:0]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[31:0]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[1023:0];  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initial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readmemb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(“file.dat”,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$</a:t>
            </a:r>
            <a:r>
              <a:rPr lang="en-US" sz="2400" dirty="0" err="1" smtClean="0"/>
              <a:t>readmemb</a:t>
            </a:r>
            <a:r>
              <a:rPr lang="en-US" sz="2400" dirty="0" smtClean="0"/>
              <a:t> and $</a:t>
            </a:r>
            <a:r>
              <a:rPr lang="en-US" sz="2400" dirty="0" err="1" smtClean="0"/>
              <a:t>readmemh</a:t>
            </a:r>
            <a:r>
              <a:rPr lang="en-US" sz="2400" dirty="0" smtClean="0"/>
              <a:t> allow you to load a memory from a file</a:t>
            </a:r>
          </a:p>
          <a:p>
            <a:pPr lvl="1"/>
            <a:r>
              <a:rPr lang="en-US" sz="2000" dirty="0" smtClean="0"/>
              <a:t>b for Binary</a:t>
            </a:r>
          </a:p>
          <a:p>
            <a:pPr lvl="1"/>
            <a:r>
              <a:rPr lang="en-US" sz="2000" dirty="0" smtClean="0"/>
              <a:t>h for Hexadecimal</a:t>
            </a:r>
          </a:p>
          <a:p>
            <a:endParaRPr lang="en-US" sz="2400" dirty="0"/>
          </a:p>
          <a:p>
            <a:r>
              <a:rPr lang="en-US" sz="2400" dirty="0" smtClean="0"/>
              <a:t>Done in an initial block</a:t>
            </a:r>
          </a:p>
          <a:p>
            <a:endParaRPr lang="en-US" sz="2000" dirty="0"/>
          </a:p>
          <a:p>
            <a:r>
              <a:rPr lang="en-US" sz="2000" dirty="0" smtClean="0"/>
              <a:t>Examples are in the lab3 starter package on the wiki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565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vs</a:t>
            </a:r>
            <a:r>
              <a:rPr lang="en-US" dirty="0" smtClean="0"/>
              <a:t> &lt;=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 is a </a:t>
            </a:r>
            <a:r>
              <a:rPr lang="en-US" b="1" dirty="0" smtClean="0"/>
              <a:t>blocking</a:t>
            </a:r>
            <a:r>
              <a:rPr lang="en-US" dirty="0" smtClean="0"/>
              <a:t> assignment</a:t>
            </a:r>
          </a:p>
          <a:p>
            <a:pPr lvl="1"/>
            <a:r>
              <a:rPr lang="en-US" dirty="0" smtClean="0"/>
              <a:t>Evaluate right hand side, assign to left immediately</a:t>
            </a:r>
          </a:p>
          <a:p>
            <a:pPr lvl="1"/>
            <a:endParaRPr lang="en-US" dirty="0"/>
          </a:p>
          <a:p>
            <a:r>
              <a:rPr lang="en-US" dirty="0" smtClean="0"/>
              <a:t>&lt;= is a </a:t>
            </a:r>
            <a:r>
              <a:rPr lang="en-US" b="1" dirty="0" smtClean="0"/>
              <a:t>non-blocking </a:t>
            </a:r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Evaluate right hand side</a:t>
            </a:r>
          </a:p>
          <a:p>
            <a:pPr lvl="1"/>
            <a:r>
              <a:rPr lang="en-US" dirty="0" smtClean="0"/>
              <a:t>Schedule assignment for the end of the time step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= </a:t>
            </a:r>
            <a:r>
              <a:rPr lang="en-US" dirty="0" err="1" smtClean="0"/>
              <a:t>vs</a:t>
            </a:r>
            <a:r>
              <a:rPr lang="en-US" dirty="0" smtClean="0"/>
              <a:t> &lt;=: Swap Fest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are the values of the registers after each clock period?</a:t>
            </a:r>
          </a:p>
          <a:p>
            <a:endParaRPr lang="en-US" dirty="0"/>
          </a:p>
          <a:p>
            <a:r>
              <a:rPr lang="en-US" dirty="0" smtClean="0"/>
              <a:t>Which block swaps?</a:t>
            </a:r>
          </a:p>
          <a:p>
            <a:endParaRPr lang="en-US" dirty="0"/>
          </a:p>
          <a:p>
            <a:r>
              <a:rPr lang="en-US" dirty="0" smtClean="0"/>
              <a:t>Which block stomps?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 = b;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 = a;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 &lt;= d;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 &lt;= c;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vs</a:t>
            </a:r>
            <a:r>
              <a:rPr lang="en-US" dirty="0" smtClean="0"/>
              <a:t> &lt;= : Timing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reg</a:t>
            </a:r>
            <a:r>
              <a:rPr lang="en-US" dirty="0" smtClean="0"/>
              <a:t> a, b, c, d, e, f, g, h,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initial begin</a:t>
            </a:r>
          </a:p>
          <a:p>
            <a:pPr marL="0" indent="0">
              <a:buNone/>
            </a:pPr>
            <a:r>
              <a:rPr lang="en-US" dirty="0" smtClean="0"/>
              <a:t>#10 a = 1; // a assigned at time 10</a:t>
            </a:r>
          </a:p>
          <a:p>
            <a:pPr marL="0" indent="0">
              <a:buNone/>
            </a:pPr>
            <a:r>
              <a:rPr lang="en-US" dirty="0" smtClean="0"/>
              <a:t>#2 b = 0; // b assigned at time 12</a:t>
            </a:r>
          </a:p>
          <a:p>
            <a:pPr marL="0" indent="0">
              <a:buNone/>
            </a:pPr>
            <a:r>
              <a:rPr lang="en-US" dirty="0" smtClean="0"/>
              <a:t>#4 c = 1; // c assigned at time 16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 smtClean="0"/>
              <a:t>initial begin</a:t>
            </a:r>
          </a:p>
          <a:p>
            <a:pPr marL="0" indent="0">
              <a:buNone/>
            </a:pPr>
            <a:r>
              <a:rPr lang="en-US" dirty="0" smtClean="0"/>
              <a:t>#10 d &lt;= 1; // d assigned at time 10</a:t>
            </a:r>
          </a:p>
          <a:p>
            <a:pPr marL="0" indent="0">
              <a:buNone/>
            </a:pPr>
            <a:r>
              <a:rPr lang="en-US" dirty="0" smtClean="0"/>
              <a:t>#2 e &lt;= 0; // e assigned at time 12</a:t>
            </a:r>
          </a:p>
          <a:p>
            <a:pPr marL="0" indent="0">
              <a:buNone/>
            </a:pPr>
            <a:r>
              <a:rPr lang="en-US" dirty="0" smtClean="0"/>
              <a:t>$4 f &lt;= 1; // f assigned at time 16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 smtClean="0"/>
              <a:t>initial begin</a:t>
            </a:r>
          </a:p>
          <a:p>
            <a:pPr marL="0" indent="0">
              <a:buNone/>
            </a:pPr>
            <a:r>
              <a:rPr lang="en-US" dirty="0" smtClean="0"/>
              <a:t>g &lt;= #10 1; // g assigned at time 10</a:t>
            </a:r>
          </a:p>
          <a:p>
            <a:pPr marL="0" indent="0">
              <a:buNone/>
            </a:pPr>
            <a:r>
              <a:rPr lang="en-US" dirty="0" smtClean="0"/>
              <a:t>h &lt;= #2 0; // h assigned at time 2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&lt;= #4 1; // </a:t>
            </a:r>
            <a:r>
              <a:rPr lang="en-US" dirty="0" err="1" smtClean="0"/>
              <a:t>i</a:t>
            </a:r>
            <a:r>
              <a:rPr lang="en-US" dirty="0" smtClean="0"/>
              <a:t> assigned at time 4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Blocking Assignments</a:t>
            </a:r>
          </a:p>
          <a:p>
            <a:pPr lvl="1"/>
            <a:r>
              <a:rPr lang="en-US" dirty="0" smtClean="0"/>
              <a:t>Each line blocks the next line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Non Blocking </a:t>
            </a:r>
            <a:r>
              <a:rPr lang="en-US" dirty="0" err="1" smtClean="0"/>
              <a:t>Assigments</a:t>
            </a:r>
            <a:endParaRPr lang="en-US" dirty="0" smtClean="0"/>
          </a:p>
          <a:p>
            <a:pPr lvl="1"/>
            <a:r>
              <a:rPr lang="en-US" dirty="0" smtClean="0"/>
              <a:t>Wait statement in scheduling</a:t>
            </a:r>
            <a:endParaRPr lang="en-US" dirty="0"/>
          </a:p>
          <a:p>
            <a:pPr lvl="1"/>
            <a:r>
              <a:rPr lang="en-US" dirty="0" smtClean="0"/>
              <a:t>The waits cause the blocking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Non Blocking Assignments</a:t>
            </a:r>
          </a:p>
          <a:p>
            <a:pPr lvl="1"/>
            <a:r>
              <a:rPr lang="en-US" dirty="0" smtClean="0"/>
              <a:t>Wait statement in assignment</a:t>
            </a:r>
          </a:p>
        </p:txBody>
      </p:sp>
    </p:spTree>
    <p:extLst>
      <p:ext uri="{BB962C8B-B14F-4D97-AF65-F5344CB8AC3E}">
        <p14:creationId xmlns:p14="http://schemas.microsoft.com/office/powerpoint/2010/main" val="408797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vs</a:t>
            </a:r>
            <a:r>
              <a:rPr lang="en-US" dirty="0" smtClean="0"/>
              <a:t> &lt;= : TL;DR;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prefer using &lt;=</a:t>
            </a:r>
          </a:p>
          <a:p>
            <a:pPr lvl="1"/>
            <a:r>
              <a:rPr lang="en-US" dirty="0" smtClean="0"/>
              <a:t>Converts from circuits more naturally</a:t>
            </a:r>
          </a:p>
          <a:p>
            <a:endParaRPr lang="en-US" dirty="0"/>
          </a:p>
          <a:p>
            <a:r>
              <a:rPr lang="en-US" dirty="0" smtClean="0"/>
              <a:t>You can use =</a:t>
            </a:r>
          </a:p>
          <a:p>
            <a:pPr lvl="1"/>
            <a:r>
              <a:rPr lang="en-US" dirty="0" smtClean="0"/>
              <a:t>Converts from C code more naturally</a:t>
            </a:r>
          </a:p>
        </p:txBody>
      </p:sp>
    </p:spTree>
    <p:extLst>
      <p:ext uri="{BB962C8B-B14F-4D97-AF65-F5344CB8AC3E}">
        <p14:creationId xmlns:p14="http://schemas.microsoft.com/office/powerpoint/2010/main" val="10431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/ Read about Behavioral Verilog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Work on Final Project Proposals</a:t>
            </a:r>
          </a:p>
          <a:p>
            <a:pPr lvl="1"/>
            <a:r>
              <a:rPr lang="en-US" dirty="0" smtClean="0"/>
              <a:t>Send directly to my email address</a:t>
            </a:r>
          </a:p>
          <a:p>
            <a:pPr lvl="1"/>
            <a:r>
              <a:rPr lang="en-US" dirty="0" smtClean="0"/>
              <a:t>The sooner you submit, the sooner you can start</a:t>
            </a:r>
          </a:p>
          <a:p>
            <a:pPr lvl="1"/>
            <a:endParaRPr lang="en-US" dirty="0"/>
          </a:p>
          <a:p>
            <a:r>
              <a:rPr lang="en-US" dirty="0" smtClean="0"/>
              <a:t>Work on Lab 3 Planning with your group</a:t>
            </a:r>
          </a:p>
        </p:txBody>
      </p:sp>
    </p:spTree>
    <p:extLst>
      <p:ext uri="{BB962C8B-B14F-4D97-AF65-F5344CB8AC3E}">
        <p14:creationId xmlns:p14="http://schemas.microsoft.com/office/powerpoint/2010/main" val="235436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3 is assigned</a:t>
            </a:r>
          </a:p>
          <a:p>
            <a:endParaRPr lang="en-US" dirty="0"/>
          </a:p>
          <a:p>
            <a:r>
              <a:rPr lang="en-US" dirty="0" smtClean="0"/>
              <a:t>Intro to Behavioral Verilog</a:t>
            </a:r>
          </a:p>
          <a:p>
            <a:endParaRPr lang="en-US" dirty="0"/>
          </a:p>
          <a:p>
            <a:r>
              <a:rPr lang="en-US" dirty="0" smtClean="0"/>
              <a:t>Time in-class for Lab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Lab 3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Discussion: How did it go?</a:t>
            </a:r>
          </a:p>
          <a:p>
            <a:endParaRPr lang="en-US" dirty="0"/>
          </a:p>
          <a:p>
            <a:r>
              <a:rPr lang="en-US" dirty="0" smtClean="0"/>
              <a:t>Common Themes?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2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Lab 3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Discussion: How did it go?</a:t>
            </a:r>
          </a:p>
          <a:p>
            <a:endParaRPr lang="en-US" dirty="0"/>
          </a:p>
          <a:p>
            <a:r>
              <a:rPr lang="en-US" dirty="0" smtClean="0"/>
              <a:t>Common Themes?</a:t>
            </a:r>
          </a:p>
          <a:p>
            <a:endParaRPr lang="en-US" dirty="0" smtClean="0"/>
          </a:p>
          <a:p>
            <a:r>
              <a:rPr lang="en-US" dirty="0" smtClean="0"/>
              <a:t>Ready to do it in only 12 hours?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3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about time/expectation management</a:t>
            </a:r>
          </a:p>
          <a:p>
            <a:endParaRPr lang="en-US" dirty="0"/>
          </a:p>
          <a:p>
            <a:r>
              <a:rPr lang="en-US" dirty="0" smtClean="0"/>
              <a:t>Good planning is critical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Structural 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Explicitly define the </a:t>
            </a:r>
            <a:r>
              <a:rPr lang="en-US" b="1" dirty="0" smtClean="0"/>
              <a:t>structure</a:t>
            </a:r>
            <a:r>
              <a:rPr lang="en-US" dirty="0" smtClean="0"/>
              <a:t> of logic circuits</a:t>
            </a:r>
          </a:p>
          <a:p>
            <a:endParaRPr lang="en-US" dirty="0"/>
          </a:p>
          <a:p>
            <a:r>
              <a:rPr lang="en-US" dirty="0" smtClean="0"/>
              <a:t>Engineer responsible for soup-to-nuts</a:t>
            </a:r>
          </a:p>
          <a:p>
            <a:endParaRPr lang="en-US" dirty="0"/>
          </a:p>
          <a:p>
            <a:r>
              <a:rPr lang="en-US" dirty="0" smtClean="0"/>
              <a:t>Relatively slow to create</a:t>
            </a:r>
          </a:p>
          <a:p>
            <a:endParaRPr lang="en-US" dirty="0"/>
          </a:p>
          <a:p>
            <a:r>
              <a:rPr lang="en-US" dirty="0" smtClean="0"/>
              <a:t>Can produce very small / fast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0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“Behavioral” 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Higher Level than structural </a:t>
            </a:r>
            <a:r>
              <a:rPr lang="en-US" dirty="0" err="1" smtClean="0"/>
              <a:t>verilog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Define the </a:t>
            </a:r>
            <a:r>
              <a:rPr lang="en-US" b="1" dirty="0" smtClean="0"/>
              <a:t>behavior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synthesizer determines structure</a:t>
            </a:r>
          </a:p>
          <a:p>
            <a:pPr lvl="1"/>
            <a:endParaRPr lang="en-US" dirty="0"/>
          </a:p>
          <a:p>
            <a:r>
              <a:rPr lang="en-US" dirty="0" smtClean="0"/>
              <a:t>Relatively fast to create</a:t>
            </a:r>
          </a:p>
          <a:p>
            <a:endParaRPr lang="en-US" dirty="0"/>
          </a:p>
          <a:p>
            <a:r>
              <a:rPr lang="en-US" dirty="0" smtClean="0"/>
              <a:t>Size/speed is up to the synthesizer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(output, input, input)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Behavioral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output &lt;= input &amp; input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1613</Words>
  <Application>Microsoft Office PowerPoint</Application>
  <PresentationFormat>On-screen Show (4:3)</PresentationFormat>
  <Paragraphs>401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b10010 Behavioral Verilog</vt:lpstr>
      <vt:lpstr>Acknowledgements</vt:lpstr>
      <vt:lpstr>Today</vt:lpstr>
      <vt:lpstr>Review Lab 3 Prep</vt:lpstr>
      <vt:lpstr>Review Lab 3 Prep</vt:lpstr>
      <vt:lpstr>Lab 3 Notes</vt:lpstr>
      <vt:lpstr>Review: Structural Verilog</vt:lpstr>
      <vt:lpstr>What is “Behavioral” Verilog</vt:lpstr>
      <vt:lpstr>Simple Gates</vt:lpstr>
      <vt:lpstr>The Register File</vt:lpstr>
      <vt:lpstr>Asynchronous Logic</vt:lpstr>
      <vt:lpstr>Synchronous Logic</vt:lpstr>
      <vt:lpstr>Example: A counter</vt:lpstr>
      <vt:lpstr>Example: A counter rewritten</vt:lpstr>
      <vt:lpstr>Example: A Weird Counter</vt:lpstr>
      <vt:lpstr>Example: A Full Adder</vt:lpstr>
      <vt:lpstr>Example: Lab 2</vt:lpstr>
      <vt:lpstr>Example: Lab 2</vt:lpstr>
      <vt:lpstr>Example: I don’t care anymore</vt:lpstr>
      <vt:lpstr>Example: Seriously, I just don’t</vt:lpstr>
      <vt:lpstr>Finite State Machines</vt:lpstr>
      <vt:lpstr>Finite State Machines</vt:lpstr>
      <vt:lpstr>Finite State Machines</vt:lpstr>
      <vt:lpstr>Loading Memories from Files</vt:lpstr>
      <vt:lpstr>= vs &lt;=</vt:lpstr>
      <vt:lpstr> = vs &lt;=: Swap Fest</vt:lpstr>
      <vt:lpstr>= vs &lt;= : Timing</vt:lpstr>
      <vt:lpstr>= vs &lt;= : TL;DR;</vt:lpstr>
      <vt:lpstr>With Remaining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b10010 Behavioral Verilog</dc:title>
  <dc:creator>Eric VanWyk</dc:creator>
  <cp:lastModifiedBy>Eric VanWyk</cp:lastModifiedBy>
  <cp:revision>25</cp:revision>
  <dcterms:created xsi:type="dcterms:W3CDTF">2012-11-12T01:46:21Z</dcterms:created>
  <dcterms:modified xsi:type="dcterms:W3CDTF">2012-11-12T21:41:55Z</dcterms:modified>
</cp:coreProperties>
</file>