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57" r:id="rId4"/>
    <p:sldId id="277" r:id="rId5"/>
    <p:sldId id="278" r:id="rId6"/>
    <p:sldId id="259" r:id="rId7"/>
    <p:sldId id="272" r:id="rId8"/>
    <p:sldId id="260" r:id="rId9"/>
    <p:sldId id="263" r:id="rId10"/>
    <p:sldId id="265" r:id="rId11"/>
    <p:sldId id="264" r:id="rId12"/>
    <p:sldId id="266" r:id="rId13"/>
    <p:sldId id="267" r:id="rId14"/>
    <p:sldId id="270" r:id="rId15"/>
    <p:sldId id="268" r:id="rId16"/>
    <p:sldId id="269" r:id="rId17"/>
    <p:sldId id="271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A9FEE-5480-4EAA-90CE-B6F812A3D30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93E8-690A-4A7F-AFFA-18CC60AD8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8E5A-0552-4345-9FCE-0C02A77514D3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09FE-019C-4BD8-8187-4BE711C33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33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63" Type="http://schemas.openxmlformats.org/officeDocument/2006/relationships/tags" Target="../tags/tag70.xml"/><Relationship Id="rId68" Type="http://schemas.openxmlformats.org/officeDocument/2006/relationships/tags" Target="../tags/tag75.xml"/><Relationship Id="rId84" Type="http://schemas.openxmlformats.org/officeDocument/2006/relationships/tags" Target="../tags/tag91.xml"/><Relationship Id="rId89" Type="http://schemas.openxmlformats.org/officeDocument/2006/relationships/tags" Target="../tags/tag96.xml"/><Relationship Id="rId112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66" Type="http://schemas.openxmlformats.org/officeDocument/2006/relationships/tags" Target="../tags/tag73.xml"/><Relationship Id="rId74" Type="http://schemas.openxmlformats.org/officeDocument/2006/relationships/tags" Target="../tags/tag81.xml"/><Relationship Id="rId79" Type="http://schemas.openxmlformats.org/officeDocument/2006/relationships/tags" Target="../tags/tag86.xml"/><Relationship Id="rId87" Type="http://schemas.openxmlformats.org/officeDocument/2006/relationships/tags" Target="../tags/tag94.xml"/><Relationship Id="rId102" Type="http://schemas.openxmlformats.org/officeDocument/2006/relationships/tags" Target="../tags/tag109.xml"/><Relationship Id="rId110" Type="http://schemas.openxmlformats.org/officeDocument/2006/relationships/tags" Target="../tags/tag117.xml"/><Relationship Id="rId5" Type="http://schemas.openxmlformats.org/officeDocument/2006/relationships/tags" Target="../tags/tag12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90" Type="http://schemas.openxmlformats.org/officeDocument/2006/relationships/tags" Target="../tags/tag97.xml"/><Relationship Id="rId95" Type="http://schemas.openxmlformats.org/officeDocument/2006/relationships/tags" Target="../tags/tag102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64" Type="http://schemas.openxmlformats.org/officeDocument/2006/relationships/tags" Target="../tags/tag71.xml"/><Relationship Id="rId69" Type="http://schemas.openxmlformats.org/officeDocument/2006/relationships/tags" Target="../tags/tag76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80" Type="http://schemas.openxmlformats.org/officeDocument/2006/relationships/tags" Target="../tags/tag87.xml"/><Relationship Id="rId85" Type="http://schemas.openxmlformats.org/officeDocument/2006/relationships/tags" Target="../tags/tag92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67" Type="http://schemas.openxmlformats.org/officeDocument/2006/relationships/tags" Target="../tags/tag74.xml"/><Relationship Id="rId103" Type="http://schemas.openxmlformats.org/officeDocument/2006/relationships/tags" Target="../tags/tag110.xml"/><Relationship Id="rId108" Type="http://schemas.openxmlformats.org/officeDocument/2006/relationships/tags" Target="../tags/tag11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tags" Target="../tags/tag69.xml"/><Relationship Id="rId70" Type="http://schemas.openxmlformats.org/officeDocument/2006/relationships/tags" Target="../tags/tag77.xml"/><Relationship Id="rId75" Type="http://schemas.openxmlformats.org/officeDocument/2006/relationships/tags" Target="../tags/tag82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91" Type="http://schemas.openxmlformats.org/officeDocument/2006/relationships/tags" Target="../tags/tag98.xml"/><Relationship Id="rId96" Type="http://schemas.openxmlformats.org/officeDocument/2006/relationships/tags" Target="../tags/tag103.xml"/><Relationship Id="rId111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65" Type="http://schemas.openxmlformats.org/officeDocument/2006/relationships/tags" Target="../tags/tag72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81" Type="http://schemas.openxmlformats.org/officeDocument/2006/relationships/tags" Target="../tags/tag88.xml"/><Relationship Id="rId86" Type="http://schemas.openxmlformats.org/officeDocument/2006/relationships/tags" Target="../tags/tag93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04" Type="http://schemas.openxmlformats.org/officeDocument/2006/relationships/tags" Target="../tags/tag111.xml"/><Relationship Id="rId7" Type="http://schemas.openxmlformats.org/officeDocument/2006/relationships/tags" Target="../tags/tag14.xml"/><Relationship Id="rId71" Type="http://schemas.openxmlformats.org/officeDocument/2006/relationships/tags" Target="../tags/tag78.xml"/><Relationship Id="rId92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b0010</a:t>
            </a:r>
            <a:br>
              <a:rPr lang="en-US" dirty="0" smtClean="0"/>
            </a:br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2AD656F1-01E6-7C41-A4DF-A1412168EEA5}" type="slidenum">
              <a:rPr lang="en-US" smtClean="0"/>
              <a:pPr defTabSz="914677"/>
              <a:t>10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Laws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/>
          <a:lstStyle/>
          <a:p>
            <a:pPr eaLnBrk="1" hangingPunct="1"/>
            <a:r>
              <a:rPr lang="en-US"/>
              <a:t>Commutative Law:</a:t>
            </a:r>
          </a:p>
          <a:p>
            <a:pPr eaLnBrk="1" hangingPunct="1">
              <a:buFontTx/>
              <a:buNone/>
            </a:pPr>
            <a:r>
              <a:rPr lang="en-US"/>
              <a:t>	X + Y = Y + X		        XY = YX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Associative Law:</a:t>
            </a:r>
          </a:p>
          <a:p>
            <a:pPr eaLnBrk="1" hangingPunct="1">
              <a:buFontTx/>
              <a:buNone/>
            </a:pPr>
            <a:r>
              <a:rPr lang="en-US"/>
              <a:t>	X+(Y+Z) = (X+Y)+Z	        X(YZ)=(XY)Z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Distributive Law:</a:t>
            </a:r>
          </a:p>
          <a:p>
            <a:pPr eaLnBrk="1" hangingPunct="1">
              <a:buFontTx/>
              <a:buNone/>
            </a:pPr>
            <a:r>
              <a:rPr lang="en-US"/>
              <a:t>	X(Y+Z) = XY + XZ	        X+YZ = (X+Y)(X+Z)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5AF664F5-7C0B-BE40-9D83-5B237C0F5326}" type="slidenum">
              <a:rPr lang="en-US" smtClean="0"/>
              <a:pPr defTabSz="914677"/>
              <a:t>11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Advanced Laws</a:t>
            </a:r>
          </a:p>
        </p:txBody>
      </p:sp>
      <p:pic>
        <p:nvPicPr>
          <p:cNvPr id="54276" name="Picture 1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255" y="17801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Moving one square changes only one input.</a:t>
            </a:r>
          </a:p>
          <a:p>
            <a:endParaRPr lang="en-US" dirty="0"/>
          </a:p>
          <a:p>
            <a:r>
              <a:rPr lang="en-US" dirty="0" smtClean="0"/>
              <a:t>Cover all 1s with boxes.</a:t>
            </a:r>
          </a:p>
          <a:p>
            <a:endParaRPr lang="en-US" dirty="0"/>
          </a:p>
          <a:p>
            <a:r>
              <a:rPr lang="en-US" dirty="0" smtClean="0"/>
              <a:t>Boxes must be power of 2 sized.</a:t>
            </a:r>
          </a:p>
          <a:p>
            <a:endParaRPr lang="en-US" dirty="0"/>
          </a:p>
          <a:p>
            <a:r>
              <a:rPr lang="en-US" dirty="0" smtClean="0"/>
              <a:t>Create Sum of Products</a:t>
            </a:r>
          </a:p>
          <a:p>
            <a:endParaRPr lang="en-US" dirty="0"/>
          </a:p>
          <a:p>
            <a:r>
              <a:rPr lang="en-US" dirty="0" smtClean="0"/>
              <a:t>Boxes can “wrap around” the edges of the map.</a:t>
            </a:r>
          </a:p>
          <a:p>
            <a:pPr lvl="1"/>
            <a:r>
              <a:rPr lang="en-US" dirty="0" err="1" smtClean="0"/>
              <a:t>Toroidal</a:t>
            </a:r>
            <a:r>
              <a:rPr lang="en-US" dirty="0" smtClean="0"/>
              <a:t> mapping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943600"/>
            <a:ext cx="513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“advanced” law allows us to combine boxes?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“Mechanical” method guaranteed to get something that works.</a:t>
            </a:r>
          </a:p>
          <a:p>
            <a:r>
              <a:rPr lang="en-US" dirty="0" smtClean="0"/>
              <a:t>Result is only two layers deep – Fast!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visually for more than 4 variables</a:t>
            </a:r>
          </a:p>
          <a:p>
            <a:pPr lvl="1"/>
            <a:r>
              <a:rPr lang="en-US" dirty="0" smtClean="0"/>
              <a:t>But it still works if you squint</a:t>
            </a:r>
          </a:p>
          <a:p>
            <a:pPr lvl="1"/>
            <a:endParaRPr lang="en-US" dirty="0"/>
          </a:p>
          <a:p>
            <a:r>
              <a:rPr lang="en-US" dirty="0" smtClean="0"/>
              <a:t>Optimizes for speed, not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Boards!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F = (X+Y</a:t>
            </a:r>
            <a:r>
              <a:rPr lang="en-US" dirty="0" smtClean="0"/>
              <a:t>̅</a:t>
            </a:r>
            <a:r>
              <a:rPr lang="en-US" dirty="0" smtClean="0"/>
              <a:t>+XY</a:t>
            </a:r>
            <a:r>
              <a:rPr lang="en-US" dirty="0" smtClean="0"/>
              <a:t>̅</a:t>
            </a:r>
            <a:r>
              <a:rPr lang="en-US" dirty="0" smtClean="0"/>
              <a:t>)(XY+X</a:t>
            </a:r>
            <a:r>
              <a:rPr lang="en-US" dirty="0" smtClean="0"/>
              <a:t>̅</a:t>
            </a:r>
            <a:r>
              <a:rPr lang="en-US" dirty="0" smtClean="0"/>
              <a:t>Z+YZ)</a:t>
            </a:r>
          </a:p>
          <a:p>
            <a:endParaRPr lang="en-US" dirty="0" smtClean="0"/>
          </a:p>
          <a:p>
            <a:r>
              <a:rPr lang="en-US" dirty="0" smtClean="0"/>
              <a:t>Evaluate Truth Table</a:t>
            </a:r>
          </a:p>
          <a:p>
            <a:pPr lvl="1"/>
            <a:r>
              <a:rPr lang="en-US" dirty="0" smtClean="0"/>
              <a:t>Pro Tip: Build in Layers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Simplify with </a:t>
            </a:r>
            <a:r>
              <a:rPr lang="en-US" dirty="0" err="1" smtClean="0"/>
              <a:t>Karnaugh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Simplify with Boolean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F1F95390-C2B3-0C49-88FA-2F34D504BE14}" type="slidenum">
              <a:rPr lang="en-US" smtClean="0"/>
              <a:pPr defTabSz="914677"/>
              <a:t>18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</a:t>
            </a:r>
          </a:p>
        </p:txBody>
      </p:sp>
      <p:sp>
        <p:nvSpPr>
          <p:cNvPr id="604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89449" y="2249399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04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9553" y="3595610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sp>
        <p:nvSpPr>
          <p:cNvPr id="6042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68053" y="5004021"/>
            <a:ext cx="1003028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Example:</a:t>
            </a:r>
          </a:p>
        </p:txBody>
      </p:sp>
      <p:sp>
        <p:nvSpPr>
          <p:cNvPr id="604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98427" y="5320593"/>
            <a:ext cx="5034966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A B C  +  A B C  +  A B C  +  A B C</a:t>
            </a:r>
          </a:p>
          <a:p>
            <a:pPr defTabSz="914677" eaLnBrk="0" hangingPunct="0">
              <a:lnSpc>
                <a:spcPct val="85000"/>
              </a:lnSpc>
            </a:pPr>
            <a:endParaRPr lang="en-US" b="1" dirty="0"/>
          </a:p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(A + B + C) * (A + B + C) * (A + B + C) * (A + B + C)</a:t>
            </a:r>
          </a:p>
        </p:txBody>
      </p:sp>
      <p:grpSp>
        <p:nvGrpSpPr>
          <p:cNvPr id="2" name="Group 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073045" y="1752602"/>
            <a:ext cx="208269" cy="1158214"/>
            <a:chOff x="3196" y="730"/>
            <a:chExt cx="131" cy="729"/>
          </a:xfrm>
        </p:grpSpPr>
        <p:sp>
          <p:nvSpPr>
            <p:cNvPr id="60524" name="Rectangle 9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5" name="Rectangle 10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6" name="Rectangle 11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7" name="Rectangle 12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8" name="Rectangle 13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9" name="Rectangle 14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426906" y="1752602"/>
            <a:ext cx="208269" cy="1158214"/>
            <a:chOff x="3419" y="730"/>
            <a:chExt cx="131" cy="729"/>
          </a:xfrm>
        </p:grpSpPr>
        <p:sp>
          <p:nvSpPr>
            <p:cNvPr id="60518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9" name="Rectangle 1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0" name="Rectangle 1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1" name="Rectangle 1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2" name="Rectangle 2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3" name="Rectangle 2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782336" y="1752602"/>
            <a:ext cx="208257" cy="1158214"/>
            <a:chOff x="3642" y="730"/>
            <a:chExt cx="132" cy="729"/>
          </a:xfrm>
        </p:grpSpPr>
        <p:sp>
          <p:nvSpPr>
            <p:cNvPr id="60512" name="Rectangle 2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3" name="Rectangle 2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4" name="Rectangle 2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5" name="Rectangle 26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6" name="Rectangle 27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7" name="Rectangle 28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6136197" y="1752602"/>
            <a:ext cx="208257" cy="1158214"/>
            <a:chOff x="3865" y="730"/>
            <a:chExt cx="132" cy="729"/>
          </a:xfrm>
        </p:grpSpPr>
        <p:sp>
          <p:nvSpPr>
            <p:cNvPr id="60506" name="Rectangle 30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7" name="Rectangle 3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8" name="Rectangle 32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9" name="Rectangle 33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0" name="Rectangle 34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1" name="Rectangle 35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513535" y="1752600"/>
            <a:ext cx="486950" cy="246109"/>
            <a:chOff x="4103" y="730"/>
            <a:chExt cx="307" cy="155"/>
          </a:xfrm>
        </p:grpSpPr>
        <p:sp>
          <p:nvSpPr>
            <p:cNvPr id="60502" name="Rectangle 37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3" name="Rectangle 38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4" name="Rectangle 39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5" name="Rectangle 40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7171157" y="1752600"/>
            <a:ext cx="436868" cy="246109"/>
            <a:chOff x="4517" y="730"/>
            <a:chExt cx="275" cy="155"/>
          </a:xfrm>
        </p:grpSpPr>
        <p:sp>
          <p:nvSpPr>
            <p:cNvPr id="60500" name="Rectangle 42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1" name="Rectangle 43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8" name="Group 4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073045" y="3474938"/>
            <a:ext cx="208269" cy="1156641"/>
            <a:chOff x="3196" y="1814"/>
            <a:chExt cx="131" cy="729"/>
          </a:xfrm>
        </p:grpSpPr>
        <p:sp>
          <p:nvSpPr>
            <p:cNvPr id="60494" name="Rectangle 45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5" name="Rectangle 4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6" name="Rectangle 47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7" name="Rectangle 48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8" name="Rectangle 49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9" name="Rectangle 50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9" name="Group 5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426906" y="3474938"/>
            <a:ext cx="208269" cy="1156641"/>
            <a:chOff x="3419" y="1814"/>
            <a:chExt cx="131" cy="729"/>
          </a:xfrm>
        </p:grpSpPr>
        <p:sp>
          <p:nvSpPr>
            <p:cNvPr id="60488" name="Rectangle 5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9" name="Rectangle 5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0" name="Rectangle 5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1" name="Rectangle 55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2" name="Rectangle 56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3" name="Rectangle 5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782336" y="3474938"/>
            <a:ext cx="208257" cy="1156641"/>
            <a:chOff x="3642" y="1814"/>
            <a:chExt cx="132" cy="729"/>
          </a:xfrm>
        </p:grpSpPr>
        <p:sp>
          <p:nvSpPr>
            <p:cNvPr id="60482" name="Rectangle 5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3" name="Rectangle 6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4" name="Rectangle 6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5" name="Rectangle 6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6" name="Rectangle 6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7" name="Rectangle 64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1" name="Group 6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136197" y="3474938"/>
            <a:ext cx="208257" cy="1156641"/>
            <a:chOff x="3865" y="1814"/>
            <a:chExt cx="132" cy="729"/>
          </a:xfrm>
        </p:grpSpPr>
        <p:sp>
          <p:nvSpPr>
            <p:cNvPr id="60476" name="Rectangle 6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7" name="Rectangle 6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8" name="Rectangle 6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9" name="Rectangle 6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0" name="Rectangle 7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1" name="Rectangle 71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070943" y="3474933"/>
            <a:ext cx="460332" cy="246109"/>
            <a:chOff x="4454" y="1814"/>
            <a:chExt cx="290" cy="155"/>
          </a:xfrm>
        </p:grpSpPr>
        <p:sp>
          <p:nvSpPr>
            <p:cNvPr id="60472" name="Rectangle 7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3" name="Rectangle 7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4" name="Rectangle 75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5" name="Rectangle 76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3" name="Group 77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590257" y="3474933"/>
            <a:ext cx="435279" cy="246109"/>
            <a:chOff x="4151" y="1814"/>
            <a:chExt cx="275" cy="155"/>
          </a:xfrm>
        </p:grpSpPr>
        <p:sp>
          <p:nvSpPr>
            <p:cNvPr id="60470" name="Rectangle 78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1" name="Rectangle 79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60437" name="Line 8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022937" y="197984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8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8274" y="175260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8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388274" y="342322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8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2328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8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109570" y="1752602"/>
            <a:ext cx="151879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8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374699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8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2328" y="347493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8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109570" y="347493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8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045891" y="347493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8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563639" y="347493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9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13535" y="1752602"/>
            <a:ext cx="405531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9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46098" y="1752602"/>
            <a:ext cx="126827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9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323030" y="347493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Line 9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022937" y="370061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1" name="Line 9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755210" y="2216488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Line 9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766170" y="3568968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3" name="Line 9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590800" y="221648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4" name="Line 9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971800" y="2213354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Line 9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91008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6" name="Line 9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048000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7" name="Line 10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1828800" y="5311190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8" name="Line 10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057400" y="5332433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9" name="Line 10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667000" y="5304921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0" name="Line 10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735888" y="5314324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1" name="Line 10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724400" y="5320593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2" name="Line 10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553228" y="577037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3" name="Line 10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667000" y="5767239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4" name="Line 10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505200" y="5776642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5" name="Line 10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886200" y="5776642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6" name="Line 10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4343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7" name="Line 11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5029200" y="5792314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8" name="Line 11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867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69" name="Line 11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248400" y="5792314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ADE062FD-874D-4A4B-A499-8A5CBB056B16}" type="slidenum">
              <a:rPr lang="en-US" smtClean="0"/>
              <a:pPr defTabSz="914677"/>
              <a:t>19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 example</a:t>
            </a:r>
          </a:p>
        </p:txBody>
      </p:sp>
      <p:pic>
        <p:nvPicPr>
          <p:cNvPr id="62468" name="Picture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038" y="20849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Universal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can frame </a:t>
            </a:r>
            <a:r>
              <a:rPr lang="en-US" b="1" dirty="0" smtClean="0"/>
              <a:t>any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equation in sum of products (OR of ANDs)</a:t>
            </a:r>
          </a:p>
          <a:p>
            <a:endParaRPr lang="en-US" dirty="0" smtClean="0"/>
          </a:p>
          <a:p>
            <a:r>
              <a:rPr lang="en-US" dirty="0" err="1" smtClean="0"/>
              <a:t>DeMorgan</a:t>
            </a:r>
            <a:r>
              <a:rPr lang="en-US" dirty="0" smtClean="0"/>
              <a:t> can frame any AND/OR in NAND/NORs</a:t>
            </a:r>
          </a:p>
          <a:p>
            <a:endParaRPr lang="en-US" dirty="0"/>
          </a:p>
          <a:p>
            <a:r>
              <a:rPr lang="en-US" dirty="0" smtClean="0"/>
              <a:t>NAND and NOR can represent </a:t>
            </a:r>
            <a:r>
              <a:rPr lang="en-US" b="1" dirty="0" smtClean="0"/>
              <a:t>any</a:t>
            </a:r>
            <a:r>
              <a:rPr lang="en-US" dirty="0" smtClean="0"/>
              <a:t> combinatorial </a:t>
            </a:r>
            <a:r>
              <a:rPr lang="en-US" dirty="0" err="1" smtClean="0"/>
              <a:t>boolean</a:t>
            </a:r>
            <a:r>
              <a:rPr lang="en-US" dirty="0" smtClean="0"/>
              <a:t> equation.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BB58468D-4A99-FC46-B196-FB5D739C4774}" type="slidenum">
              <a:rPr lang="en-US" smtClean="0"/>
              <a:pPr defTabSz="914677"/>
              <a:t>21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>
            <a:normAutofit fontScale="90000"/>
          </a:bodyPr>
          <a:lstStyle/>
          <a:p>
            <a:pPr eaLnBrk="1" hangingPunct="1"/>
            <a:r>
              <a:rPr lang="en-US"/>
              <a:t>Boolean Equations to Circuit Diagrams</a:t>
            </a:r>
          </a:p>
        </p:txBody>
      </p:sp>
      <p:pic>
        <p:nvPicPr>
          <p:cNvPr id="72708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773" y="20849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Feedback from last class</a:t>
            </a:r>
          </a:p>
          <a:p>
            <a:endParaRPr lang="en-US" dirty="0" smtClean="0"/>
          </a:p>
          <a:p>
            <a:r>
              <a:rPr lang="en-US" dirty="0" smtClean="0"/>
              <a:t>Review HW0</a:t>
            </a:r>
          </a:p>
          <a:p>
            <a:endParaRPr lang="en-US" dirty="0" smtClean="0"/>
          </a:p>
          <a:p>
            <a:r>
              <a:rPr lang="en-US" dirty="0" smtClean="0"/>
              <a:t>Finish Boolean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Favoritest</a:t>
            </a:r>
            <a:r>
              <a:rPr lang="en-US" dirty="0" smtClean="0"/>
              <a:t>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“whatever I have in my laptop”</a:t>
            </a:r>
          </a:p>
          <a:p>
            <a:pPr lvl="1"/>
            <a:r>
              <a:rPr lang="en-US" dirty="0" smtClean="0"/>
              <a:t>Second was “what?”</a:t>
            </a:r>
          </a:p>
          <a:p>
            <a:r>
              <a:rPr lang="en-US" dirty="0" smtClean="0"/>
              <a:t>Apple A4 – ARM Cortex A8 w/ </a:t>
            </a:r>
            <a:r>
              <a:rPr lang="en-US" dirty="0" err="1" smtClean="0"/>
              <a:t>PowerVR</a:t>
            </a:r>
            <a:r>
              <a:rPr lang="en-US" dirty="0" smtClean="0"/>
              <a:t> GPU</a:t>
            </a:r>
          </a:p>
          <a:p>
            <a:r>
              <a:rPr lang="en-US" dirty="0" smtClean="0"/>
              <a:t>ARM</a:t>
            </a:r>
            <a:endParaRPr lang="en-US" dirty="0"/>
          </a:p>
          <a:p>
            <a:r>
              <a:rPr lang="en-US" dirty="0" smtClean="0"/>
              <a:t>Snapdragon / </a:t>
            </a:r>
            <a:r>
              <a:rPr lang="en-US" dirty="0" err="1" smtClean="0"/>
              <a:t>Tegra</a:t>
            </a:r>
            <a:endParaRPr lang="en-US" dirty="0"/>
          </a:p>
          <a:p>
            <a:r>
              <a:rPr lang="en-US" dirty="0" err="1" smtClean="0"/>
              <a:t>Atmega</a:t>
            </a:r>
            <a:r>
              <a:rPr lang="en-US" dirty="0" smtClean="0"/>
              <a:t> / AVR</a:t>
            </a:r>
          </a:p>
          <a:p>
            <a:r>
              <a:rPr lang="en-US" dirty="0" smtClean="0"/>
              <a:t>AEMB</a:t>
            </a:r>
          </a:p>
          <a:p>
            <a:r>
              <a:rPr lang="en-US" dirty="0" smtClean="0"/>
              <a:t>GPU</a:t>
            </a:r>
          </a:p>
          <a:p>
            <a:r>
              <a:rPr lang="en-US" dirty="0" smtClean="0"/>
              <a:t>The Babbage Engine(s)</a:t>
            </a:r>
          </a:p>
          <a:p>
            <a:r>
              <a:rPr lang="en-US" dirty="0" smtClean="0"/>
              <a:t>Microsoft Word/Food Processor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Why NAND/NOR is ‘universal’</a:t>
            </a:r>
          </a:p>
          <a:p>
            <a:r>
              <a:rPr lang="en-US" dirty="0" smtClean="0"/>
              <a:t>How math happens</a:t>
            </a:r>
          </a:p>
          <a:p>
            <a:r>
              <a:rPr lang="en-US" dirty="0" smtClean="0"/>
              <a:t>How memory is organized, stored, accessed</a:t>
            </a:r>
          </a:p>
          <a:p>
            <a:r>
              <a:rPr lang="en-US" dirty="0" smtClean="0"/>
              <a:t>Assembly / How C becomes Assembly</a:t>
            </a:r>
          </a:p>
          <a:p>
            <a:r>
              <a:rPr lang="en-US" dirty="0" smtClean="0"/>
              <a:t>Data busses, setup / hold times, clocking</a:t>
            </a:r>
          </a:p>
          <a:p>
            <a:r>
              <a:rPr lang="en-US" dirty="0" smtClean="0"/>
              <a:t>How GPUs process triangles</a:t>
            </a:r>
          </a:p>
          <a:p>
            <a:r>
              <a:rPr lang="en-US" dirty="0" smtClean="0"/>
              <a:t>History of Comp Arch</a:t>
            </a:r>
          </a:p>
          <a:p>
            <a:r>
              <a:rPr lang="en-US" dirty="0" smtClean="0"/>
              <a:t>What up with Raspberry Pi?</a:t>
            </a:r>
          </a:p>
          <a:p>
            <a:r>
              <a:rPr lang="en-US" dirty="0" err="1" smtClean="0"/>
              <a:t>Verilog</a:t>
            </a:r>
            <a:r>
              <a:rPr lang="en-US" dirty="0" smtClean="0"/>
              <a:t> / FPGAs</a:t>
            </a:r>
          </a:p>
          <a:p>
            <a:r>
              <a:rPr lang="en-US" dirty="0" smtClean="0"/>
              <a:t>Multi-threading</a:t>
            </a:r>
          </a:p>
          <a:p>
            <a:r>
              <a:rPr lang="en-US" dirty="0" smtClean="0"/>
              <a:t>Peripherals</a:t>
            </a:r>
          </a:p>
          <a:p>
            <a:r>
              <a:rPr lang="en-US" dirty="0" smtClean="0"/>
              <a:t>Fix the </a:t>
            </a:r>
            <a:r>
              <a:rPr lang="en-US" dirty="0" err="1" smtClean="0"/>
              <a:t>K’nex’ulator</a:t>
            </a:r>
            <a:endParaRPr lang="en-US" dirty="0" smtClean="0"/>
          </a:p>
          <a:p>
            <a:r>
              <a:rPr lang="en-US" dirty="0" smtClean="0"/>
              <a:t>Build a computer in </a:t>
            </a:r>
            <a:r>
              <a:rPr lang="en-US" dirty="0" err="1" smtClean="0"/>
              <a:t>Minecraft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7" t="30154" r="75926" b="31327"/>
          <a:stretch>
            <a:fillRect/>
          </a:stretch>
        </p:blipFill>
        <p:spPr bwMode="auto">
          <a:xfrm>
            <a:off x="3048000" y="1386515"/>
            <a:ext cx="3352800" cy="544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236220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257800"/>
            <a:ext cx="141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XOR</a:t>
            </a:r>
          </a:p>
          <a:p>
            <a:pPr algn="ctr"/>
            <a:r>
              <a:rPr lang="en-US" dirty="0" smtClean="0"/>
              <a:t>(exclusive 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8100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36220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257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XNOR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63246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AND:	AB		A&amp;B</a:t>
            </a:r>
          </a:p>
          <a:p>
            <a:endParaRPr lang="en-US" dirty="0"/>
          </a:p>
          <a:p>
            <a:r>
              <a:rPr lang="en-US" dirty="0" smtClean="0"/>
              <a:t>OR:	A+B		</a:t>
            </a:r>
          </a:p>
          <a:p>
            <a:endParaRPr lang="en-US" dirty="0"/>
          </a:p>
          <a:p>
            <a:r>
              <a:rPr lang="en-US" dirty="0" smtClean="0"/>
              <a:t>NOT:	A̅		</a:t>
            </a:r>
            <a:r>
              <a:rPr lang="en-US" dirty="0" smtClean="0"/>
              <a:t> ~A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77"/>
            <a:fld id="{E4CB3B4F-AD91-E44F-A24E-9817A1740279}" type="slidenum">
              <a:rPr lang="en-US" smtClean="0"/>
              <a:pPr defTabSz="914677"/>
              <a:t>9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Basic Boolean Identities: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39" tIns="44426" rIns="90439" bIns="44426">
            <a:normAutofit/>
          </a:bodyPr>
          <a:lstStyle/>
          <a:p>
            <a:pPr eaLnBrk="1" hangingPunct="1"/>
            <a:r>
              <a:rPr lang="en-US" sz="2800" dirty="0"/>
              <a:t>X + 0 =			X * 1 =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dirty="0"/>
              <a:t>X + 1 =			X * 0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 = </a:t>
            </a:r>
            <a:r>
              <a:rPr lang="en-US" sz="2800" dirty="0"/>
              <a:t>			X * X =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 smtClean="0"/>
              <a:t>X + X̅ =			X * X̅ =</a:t>
            </a:r>
            <a:br>
              <a:rPr lang="en-US" sz="2800" dirty="0" smtClean="0"/>
            </a:br>
            <a:endParaRPr lang="en-US" sz="2800" dirty="0"/>
          </a:p>
          <a:p>
            <a:r>
              <a:rPr lang="en-US" sz="2800" dirty="0" smtClean="0"/>
              <a:t>X̅ = </a:t>
            </a:r>
            <a:endParaRPr lang="en-US" sz="2800" dirty="0"/>
          </a:p>
        </p:txBody>
      </p:sp>
      <p:sp>
        <p:nvSpPr>
          <p:cNvPr id="9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168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758</Words>
  <Application>Microsoft Office PowerPoint</Application>
  <PresentationFormat>On-screen Show (4:3)</PresentationFormat>
  <Paragraphs>234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b0010 Boolean Logic</vt:lpstr>
      <vt:lpstr>Acknowledgements</vt:lpstr>
      <vt:lpstr>Today:</vt:lpstr>
      <vt:lpstr>Most Favoritest Processors</vt:lpstr>
      <vt:lpstr>I want to learn:</vt:lpstr>
      <vt:lpstr>Basic Logic Gates</vt:lpstr>
      <vt:lpstr>Basic Logic Gates</vt:lpstr>
      <vt:lpstr>Boolean Equations</vt:lpstr>
      <vt:lpstr>Basic Boolean Identities:</vt:lpstr>
      <vt:lpstr>Basic Laws</vt:lpstr>
      <vt:lpstr>Advanced Laws</vt:lpstr>
      <vt:lpstr>Karnaugh Map Review</vt:lpstr>
      <vt:lpstr>Karnaugh Map Review</vt:lpstr>
      <vt:lpstr>Karnaugh Map Review</vt:lpstr>
      <vt:lpstr>Why Karnaugh?</vt:lpstr>
      <vt:lpstr>Why not Karnaugh?</vt:lpstr>
      <vt:lpstr>To the Boards!</vt:lpstr>
      <vt:lpstr>DeMorgan’s Law</vt:lpstr>
      <vt:lpstr>DeMorgan’s Law example</vt:lpstr>
      <vt:lpstr>The Universal Gates</vt:lpstr>
      <vt:lpstr>Boolean Equations to Circuit Diagrams</vt:lpstr>
    </vt:vector>
  </TitlesOfParts>
  <Company>National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VanWyk</dc:creator>
  <cp:lastModifiedBy>Eric VanWyk</cp:lastModifiedBy>
  <cp:revision>20</cp:revision>
  <dcterms:created xsi:type="dcterms:W3CDTF">2012-09-05T21:05:36Z</dcterms:created>
  <dcterms:modified xsi:type="dcterms:W3CDTF">2012-09-06T00:32:30Z</dcterms:modified>
</cp:coreProperties>
</file>