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6" r:id="rId15"/>
    <p:sldId id="271" r:id="rId16"/>
    <p:sldId id="275" r:id="rId17"/>
    <p:sldId id="259" r:id="rId18"/>
    <p:sldId id="274" r:id="rId19"/>
    <p:sldId id="272" r:id="rId20"/>
    <p:sldId id="273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5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3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1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9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0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3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E854-5F64-4489-9DFB-7FF2A6DCCF4E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552C-B079-40C3-8811-163A2E991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b1010</a:t>
            </a:r>
            <a:br>
              <a:rPr lang="en-US" dirty="0" smtClean="0"/>
            </a:br>
            <a:r>
              <a:rPr lang="en-US" dirty="0" smtClean="0"/>
              <a:t>Advanced Math Stuff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act: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;if(N&lt;=1) return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1, end: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;Push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$a0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;Argument N-1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;Pop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$a0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;Return N*Fact(N-1)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$v0, $v0, $a0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;Return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03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4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$s0,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2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$s1,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7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$s2,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$v0, 10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syscall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Calls Factorial several times</a:t>
            </a:r>
          </a:p>
          <a:p>
            <a:endParaRPr lang="en-US" dirty="0"/>
          </a:p>
          <a:p>
            <a:r>
              <a:rPr lang="en-US" dirty="0" smtClean="0"/>
              <a:t>Stores results in $</a:t>
            </a:r>
            <a:r>
              <a:rPr lang="en-US" dirty="0" err="1" smtClean="0"/>
              <a:t>sN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 is a </a:t>
            </a:r>
            <a:r>
              <a:rPr lang="en-US" i="1" dirty="0" err="1" smtClean="0"/>
              <a:t>pseudoinstruction</a:t>
            </a:r>
            <a:endParaRPr lang="en-US" dirty="0" smtClean="0"/>
          </a:p>
          <a:p>
            <a:pPr lvl="1"/>
            <a:r>
              <a:rPr lang="en-US" dirty="0" smtClean="0"/>
              <a:t>What does it assemble to??</a:t>
            </a:r>
          </a:p>
          <a:p>
            <a:pPr lvl="1"/>
            <a:endParaRPr lang="en-US" dirty="0"/>
          </a:p>
          <a:p>
            <a:r>
              <a:rPr lang="en-US" dirty="0" smtClean="0"/>
              <a:t>The final two lines call a special simulator function to end execution</a:t>
            </a:r>
          </a:p>
          <a:p>
            <a:pPr lvl="1"/>
            <a:r>
              <a:rPr lang="en-US" dirty="0" smtClean="0"/>
              <a:t>10 means exit</a:t>
            </a:r>
          </a:p>
          <a:p>
            <a:pPr lvl="1"/>
            <a:r>
              <a:rPr lang="en-US" dirty="0" smtClean="0"/>
              <a:t>Look up other </a:t>
            </a:r>
            <a:r>
              <a:rPr lang="en-US" dirty="0" err="1" smtClean="0"/>
              <a:t>syscalls</a:t>
            </a:r>
            <a:r>
              <a:rPr lang="en-US" dirty="0" smtClean="0"/>
              <a:t> in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Gotchas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jal</a:t>
            </a:r>
            <a:r>
              <a:rPr lang="en-US" dirty="0" smtClean="0"/>
              <a:t> calls a subroutine</a:t>
            </a:r>
          </a:p>
          <a:p>
            <a:r>
              <a:rPr lang="en-US" dirty="0" err="1" smtClean="0"/>
              <a:t>jr</a:t>
            </a:r>
            <a:r>
              <a:rPr lang="en-US" dirty="0" smtClean="0"/>
              <a:t> $</a:t>
            </a:r>
            <a:r>
              <a:rPr lang="en-US" dirty="0" err="1" smtClean="0"/>
              <a:t>ra</a:t>
            </a:r>
            <a:r>
              <a:rPr lang="en-US" dirty="0" smtClean="0"/>
              <a:t> returns from it</a:t>
            </a:r>
          </a:p>
          <a:p>
            <a:endParaRPr lang="en-US" dirty="0"/>
          </a:p>
          <a:p>
            <a:r>
              <a:rPr lang="en-US" dirty="0" smtClean="0"/>
              <a:t>Sandwich </a:t>
            </a:r>
            <a:r>
              <a:rPr lang="en-US" dirty="0" err="1" smtClean="0"/>
              <a:t>jal</a:t>
            </a:r>
            <a:r>
              <a:rPr lang="en-US" dirty="0" smtClean="0"/>
              <a:t> with push and pop pair</a:t>
            </a:r>
          </a:p>
          <a:p>
            <a:pPr lvl="1"/>
            <a:r>
              <a:rPr lang="en-US" dirty="0" smtClean="0"/>
              <a:t>Caller responsible for stack (CDECL)</a:t>
            </a:r>
          </a:p>
          <a:p>
            <a:pPr lvl="1"/>
            <a:endParaRPr lang="en-US" dirty="0"/>
          </a:p>
          <a:p>
            <a:r>
              <a:rPr lang="en-US" dirty="0" smtClean="0"/>
              <a:t>There are other options, but be consistent!</a:t>
            </a:r>
          </a:p>
        </p:txBody>
      </p:sp>
    </p:spTree>
    <p:extLst>
      <p:ext uri="{BB962C8B-B14F-4D97-AF65-F5344CB8AC3E}">
        <p14:creationId xmlns:p14="http://schemas.microsoft.com/office/powerpoint/2010/main" val="18335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have 40 minutes.  Do any of the following:</a:t>
            </a:r>
          </a:p>
          <a:p>
            <a:endParaRPr lang="en-US" dirty="0" smtClean="0"/>
          </a:p>
          <a:p>
            <a:r>
              <a:rPr lang="en-US" dirty="0" smtClean="0"/>
              <a:t>Get recursive factorial working and step trace 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Pretend </a:t>
            </a:r>
            <a:r>
              <a:rPr lang="en-US" dirty="0" err="1" smtClean="0"/>
              <a:t>mul&amp;mult</a:t>
            </a:r>
            <a:r>
              <a:rPr lang="en-US" dirty="0" smtClean="0"/>
              <a:t> don’t exist</a:t>
            </a:r>
          </a:p>
          <a:p>
            <a:pPr lvl="1"/>
            <a:r>
              <a:rPr lang="en-US" dirty="0" smtClean="0"/>
              <a:t>Write a leaf function that does their job with </a:t>
            </a:r>
            <a:r>
              <a:rPr lang="en-US" dirty="0" err="1" smtClean="0"/>
              <a:t>add&amp;shift</a:t>
            </a:r>
            <a:r>
              <a:rPr lang="en-US" dirty="0" smtClean="0"/>
              <a:t> in a loop.</a:t>
            </a:r>
          </a:p>
          <a:p>
            <a:endParaRPr lang="en-US" dirty="0" smtClean="0"/>
          </a:p>
          <a:p>
            <a:r>
              <a:rPr lang="en-US" dirty="0" smtClean="0"/>
              <a:t>Write IQ Multiply:  </a:t>
            </a:r>
            <a:r>
              <a:rPr lang="en-US" dirty="0" err="1" smtClean="0"/>
              <a:t>IQmult</a:t>
            </a:r>
            <a:r>
              <a:rPr lang="en-US" dirty="0" smtClean="0"/>
              <a:t>(a, b, Q)</a:t>
            </a:r>
          </a:p>
          <a:p>
            <a:pPr lvl="1"/>
            <a:r>
              <a:rPr lang="en-US" dirty="0" smtClean="0"/>
              <a:t>Multiply two IQN numbers</a:t>
            </a:r>
          </a:p>
          <a:p>
            <a:pPr lvl="2"/>
            <a:r>
              <a:rPr lang="en-US" dirty="0" smtClean="0"/>
              <a:t>IQ24 means I8Q24</a:t>
            </a:r>
          </a:p>
          <a:p>
            <a:pPr lvl="1"/>
            <a:r>
              <a:rPr lang="en-US" dirty="0" smtClean="0"/>
              <a:t>Hint: MULT $t0, $t1 stores the results in $HI$LO</a:t>
            </a:r>
          </a:p>
          <a:p>
            <a:pPr lvl="2"/>
            <a:r>
              <a:rPr lang="en-US" dirty="0" smtClean="0"/>
              <a:t>Retrieve using </a:t>
            </a:r>
            <a:r>
              <a:rPr lang="en-US" dirty="0" err="1" smtClean="0"/>
              <a:t>mfhi</a:t>
            </a:r>
            <a:r>
              <a:rPr lang="en-US" dirty="0" smtClean="0"/>
              <a:t> and </a:t>
            </a:r>
            <a:r>
              <a:rPr lang="en-US" dirty="0" err="1" smtClean="0"/>
              <a:t>mflo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Interesting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have:</a:t>
            </a:r>
          </a:p>
          <a:p>
            <a:pPr lvl="1"/>
            <a:r>
              <a:rPr lang="en-US" dirty="0" smtClean="0"/>
              <a:t>Add, Subtract, And, Or, Shift, Multiply, Divide(</a:t>
            </a:r>
            <a:r>
              <a:rPr lang="en-US" dirty="0" err="1" smtClean="0"/>
              <a:t>ish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I’ve promised that this can do EVERYTHING</a:t>
            </a:r>
          </a:p>
          <a:p>
            <a:pPr lvl="1"/>
            <a:r>
              <a:rPr lang="en-US" dirty="0" smtClean="0"/>
              <a:t>Square Root, </a:t>
            </a:r>
            <a:r>
              <a:rPr lang="en-US" dirty="0" err="1" smtClean="0"/>
              <a:t>Transcendentals</a:t>
            </a:r>
            <a:r>
              <a:rPr lang="en-US" dirty="0" smtClean="0"/>
              <a:t>, Trig, </a:t>
            </a:r>
            <a:r>
              <a:rPr lang="en-US" dirty="0" err="1" smtClean="0"/>
              <a:t>Hyperbolics</a:t>
            </a:r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7981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Interesting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GIANT LUTs</a:t>
            </a:r>
          </a:p>
          <a:p>
            <a:pPr lvl="1"/>
            <a:r>
              <a:rPr lang="en-US" dirty="0" smtClean="0"/>
              <a:t>Because we have silicon area to burn</a:t>
            </a:r>
          </a:p>
          <a:p>
            <a:pPr lvl="1"/>
            <a:r>
              <a:rPr lang="en-US" dirty="0" smtClean="0"/>
              <a:t>Area doubles per bit of accuracy</a:t>
            </a:r>
          </a:p>
          <a:p>
            <a:pPr lvl="1"/>
            <a:endParaRPr lang="en-US" dirty="0"/>
          </a:p>
          <a:p>
            <a:r>
              <a:rPr lang="en-US" dirty="0" smtClean="0"/>
              <a:t>Power Series and LUTs:</a:t>
            </a:r>
          </a:p>
          <a:p>
            <a:pPr lvl="1"/>
            <a:r>
              <a:rPr lang="en-US" dirty="0" smtClean="0"/>
              <a:t>Approximation by polynomial</a:t>
            </a:r>
          </a:p>
          <a:p>
            <a:pPr lvl="1"/>
            <a:r>
              <a:rPr lang="en-US" dirty="0" smtClean="0"/>
              <a:t>More efficient in space, but still improves slowly</a:t>
            </a:r>
          </a:p>
          <a:p>
            <a:pPr lvl="1"/>
            <a:endParaRPr lang="en-US" dirty="0"/>
          </a:p>
          <a:p>
            <a:r>
              <a:rPr lang="en-US" dirty="0" smtClean="0"/>
              <a:t>Lets find better ways</a:t>
            </a:r>
          </a:p>
          <a:p>
            <a:pPr lvl="1"/>
            <a:r>
              <a:rPr lang="en-US" dirty="0" smtClean="0"/>
              <a:t>That gain accuracy faster </a:t>
            </a:r>
          </a:p>
        </p:txBody>
      </p:sp>
    </p:spTree>
    <p:extLst>
      <p:ext uri="{BB962C8B-B14F-4D97-AF65-F5344CB8AC3E}">
        <p14:creationId xmlns:p14="http://schemas.microsoft.com/office/powerpoint/2010/main" val="25434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Multiplies are expensive in hardware</a:t>
            </a:r>
          </a:p>
          <a:p>
            <a:pPr lvl="1"/>
            <a:r>
              <a:rPr lang="en-US" dirty="0" smtClean="0"/>
              <a:t>So many adders!</a:t>
            </a:r>
          </a:p>
          <a:p>
            <a:pPr lvl="1"/>
            <a:endParaRPr lang="en-US" dirty="0"/>
          </a:p>
          <a:p>
            <a:r>
              <a:rPr lang="en-US" dirty="0" smtClean="0"/>
              <a:t>Jack </a:t>
            </a:r>
            <a:r>
              <a:rPr lang="en-US" dirty="0" err="1" smtClean="0"/>
              <a:t>Volder</a:t>
            </a:r>
            <a:r>
              <a:rPr lang="en-US" dirty="0" smtClean="0"/>
              <a:t> invented CORDIC in 1959</a:t>
            </a:r>
          </a:p>
          <a:p>
            <a:pPr lvl="1"/>
            <a:r>
              <a:rPr lang="en-US" dirty="0" smtClean="0"/>
              <a:t>Trig functions using only shifts, adds, LUTs</a:t>
            </a:r>
          </a:p>
          <a:p>
            <a:pPr lvl="1"/>
            <a:r>
              <a:rPr lang="en-US" dirty="0" smtClean="0"/>
              <a:t>We’ll be looking at this half</a:t>
            </a:r>
          </a:p>
          <a:p>
            <a:pPr lvl="1"/>
            <a:endParaRPr lang="en-US" dirty="0"/>
          </a:p>
          <a:p>
            <a:r>
              <a:rPr lang="en-US" dirty="0" smtClean="0"/>
              <a:t>John Stephen </a:t>
            </a:r>
            <a:r>
              <a:rPr lang="en-US" dirty="0" err="1" smtClean="0"/>
              <a:t>Welther</a:t>
            </a:r>
            <a:r>
              <a:rPr lang="en-US" dirty="0" smtClean="0"/>
              <a:t> generalized it  at HP</a:t>
            </a:r>
          </a:p>
          <a:p>
            <a:pPr lvl="1"/>
            <a:r>
              <a:rPr lang="en-US" dirty="0" err="1" smtClean="0"/>
              <a:t>Hyperbolics</a:t>
            </a:r>
            <a:r>
              <a:rPr lang="en-US" dirty="0" smtClean="0"/>
              <a:t>, exponentials, logs,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This half is awesome too</a:t>
            </a:r>
          </a:p>
        </p:txBody>
      </p:sp>
    </p:spTree>
    <p:extLst>
      <p:ext uri="{BB962C8B-B14F-4D97-AF65-F5344CB8AC3E}">
        <p14:creationId xmlns:p14="http://schemas.microsoft.com/office/powerpoint/2010/main" val="25276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Ray </a:t>
            </a:r>
            <a:r>
              <a:rPr lang="en-US" dirty="0" err="1" smtClean="0"/>
              <a:t>Andraka</a:t>
            </a:r>
            <a:r>
              <a:rPr lang="en-US" dirty="0" smtClean="0"/>
              <a:t>: A survey of CORDIC algorithms for FPGA based computers</a:t>
            </a:r>
          </a:p>
          <a:p>
            <a:r>
              <a:rPr lang="en-US" dirty="0" err="1" smtClean="0"/>
              <a:t>Lumilogic</a:t>
            </a:r>
            <a:endParaRPr lang="en-US" dirty="0" smtClean="0"/>
          </a:p>
          <a:p>
            <a:r>
              <a:rPr lang="en-US" dirty="0" smtClean="0"/>
              <a:t>Jack E. </a:t>
            </a:r>
            <a:r>
              <a:rPr lang="en-US" dirty="0" err="1" smtClean="0"/>
              <a:t>Volder</a:t>
            </a:r>
            <a:r>
              <a:rPr lang="en-US" dirty="0" smtClean="0"/>
              <a:t>, The CORDIC Trigonometric Computing Technique</a:t>
            </a:r>
          </a:p>
        </p:txBody>
      </p:sp>
    </p:spTree>
    <p:extLst>
      <p:ext uri="{BB962C8B-B14F-4D97-AF65-F5344CB8AC3E}">
        <p14:creationId xmlns:p14="http://schemas.microsoft.com/office/powerpoint/2010/main" val="27685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dirty="0" err="1" smtClean="0"/>
              <a:t>ordinate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/>
              <a:t>otation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dirty="0" err="1" smtClean="0"/>
              <a:t>gital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/>
              <a:t>omputer</a:t>
            </a:r>
          </a:p>
          <a:p>
            <a:pPr lvl="1"/>
            <a:r>
              <a:rPr lang="en-US" dirty="0" smtClean="0"/>
              <a:t>A simple way to rotate a vector quickly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Creates rotation matrices based on 2^i</a:t>
            </a:r>
          </a:p>
          <a:p>
            <a:pPr lvl="1"/>
            <a:r>
              <a:rPr lang="en-US" dirty="0" smtClean="0"/>
              <a:t>Makes the math </a:t>
            </a:r>
            <a:r>
              <a:rPr lang="en-US" dirty="0" err="1" smtClean="0"/>
              <a:t>redonkulously</a:t>
            </a:r>
            <a:r>
              <a:rPr lang="en-US" dirty="0" smtClean="0"/>
              <a:t> quick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2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Glossy Transformation Step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479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Start with the basic rotation matrix: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Use trig identities to transform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Trust Me (or derive on your own)</a:t>
                </a:r>
              </a:p>
            </p:txBody>
          </p:sp>
        </mc:Choice>
        <mc:Fallback>
          <p:sp>
            <p:nvSpPr>
              <p:cNvPr id="5" name="Content Placeholder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4791183"/>
              </a:xfrm>
              <a:prstGeom prst="rect">
                <a:avLst/>
              </a:prstGeom>
              <a:blipFill rotWithShape="1">
                <a:blip r:embed="rId2"/>
                <a:stretch>
                  <a:fillRect l="-1614" t="-1656" b="-3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5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Clever Bit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Pick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 to make the math easy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±2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Now the rotation simplifies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(±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±2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Store two separate look up tables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		</a:t>
                </a:r>
                <a:r>
                  <a:rPr lang="en-US" dirty="0" smtClean="0"/>
                  <a:t>… </a:t>
                </a:r>
                <a:r>
                  <a:rPr lang="en-US" dirty="0" smtClean="0"/>
                  <a:t>maybe</a:t>
                </a: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481" t="-3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9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atan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Rotating a vector is now:</a:t>
                </a:r>
              </a:p>
              <a:p>
                <a:pPr lvl="1"/>
                <a:r>
                  <a:rPr lang="en-US" dirty="0" smtClean="0"/>
                  <a:t>1 look up, 2 shifts, 3 adds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Optionally Compensate for magnitude at end</a:t>
                </a:r>
              </a:p>
              <a:p>
                <a:pPr lvl="1"/>
                <a:r>
                  <a:rPr lang="en-US" dirty="0" smtClean="0"/>
                  <a:t>1 lookup, 1 multiply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5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a vector,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Plan:</a:t>
                </a:r>
              </a:p>
              <a:p>
                <a:r>
                  <a:rPr lang="en-US" dirty="0" smtClean="0"/>
                  <a:t>Start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Rotate vector into Quadrant I or IV </a:t>
                </a:r>
              </a:p>
              <a:p>
                <a:r>
                  <a:rPr lang="en-US" dirty="0" smtClean="0"/>
                  <a:t>Rotate vector until it is flat (zero angle)</a:t>
                </a:r>
              </a:p>
              <a:p>
                <a:pPr lvl="1"/>
                <a:r>
                  <a:rPr lang="en-US" dirty="0" smtClean="0"/>
                  <a:t>At each iteration, choose direction by sign of Y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1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Finding the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Phase of -1+3j</a:t>
            </a:r>
          </a:p>
          <a:p>
            <a:endParaRPr lang="en-US" dirty="0"/>
          </a:p>
          <a:p>
            <a:r>
              <a:rPr lang="en-US" dirty="0" smtClean="0"/>
              <a:t>Rotate into a start Quadrant</a:t>
            </a:r>
          </a:p>
          <a:p>
            <a:pPr lvl="1"/>
            <a:r>
              <a:rPr lang="en-US" dirty="0" smtClean="0"/>
              <a:t>This is not yet CORDIC</a:t>
            </a:r>
          </a:p>
          <a:p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=−1,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3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Iteration 0</a:t>
            </a:r>
          </a:p>
          <a:p>
            <a:endParaRPr lang="en-US" dirty="0"/>
          </a:p>
          <a:p>
            <a:r>
              <a:rPr lang="en-US" dirty="0" smtClean="0"/>
              <a:t>Y is positive</a:t>
            </a:r>
          </a:p>
          <a:p>
            <a:pPr lvl="1"/>
            <a:r>
              <a:rPr lang="en-US" dirty="0" smtClean="0"/>
              <a:t>Rotate “Down”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−90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atan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135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5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Iteration 1</a:t>
            </a:r>
          </a:p>
          <a:p>
            <a:endParaRPr lang="en-US" dirty="0"/>
          </a:p>
          <a:p>
            <a:r>
              <a:rPr lang="en-US" dirty="0" smtClean="0"/>
              <a:t>Y is negative</a:t>
            </a:r>
          </a:p>
          <a:p>
            <a:pPr lvl="1"/>
            <a:r>
              <a:rPr lang="en-US" dirty="0" smtClean="0"/>
              <a:t>Rotate “Up”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−135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−2+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−135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atan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=0,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108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55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Iteration 2</a:t>
                </a:r>
              </a:p>
              <a:p>
                <a:endParaRPr lang="en-US" dirty="0"/>
              </a:p>
              <a:p>
                <a:r>
                  <a:rPr lang="en-US" dirty="0" smtClean="0"/>
                  <a:t>Y is zero</a:t>
                </a:r>
              </a:p>
              <a:p>
                <a:pPr lvl="1"/>
                <a:r>
                  <a:rPr lang="en-US" dirty="0" smtClean="0"/>
                  <a:t>We are done!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=108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Actual answer?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tan</m:t>
                      </m:r>
                      <m:r>
                        <a:rPr lang="en-US" b="0" i="0" smtClean="0">
                          <a:latin typeface="Cambria Math"/>
                        </a:rPr>
                        <m:t>(−1,3)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=0,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−108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Magnitude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Apply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compensations now</a:t>
                </a:r>
              </a:p>
              <a:p>
                <a:endParaRPr lang="en-US" dirty="0"/>
              </a:p>
              <a:p>
                <a:r>
                  <a:rPr lang="en-US" dirty="0" smtClean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p>
                            </m:sSup>
                          </m:e>
                        </m:rad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≈3.1622…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3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Recursive Function Calls</a:t>
            </a:r>
          </a:p>
          <a:p>
            <a:endParaRPr lang="en-US" dirty="0"/>
          </a:p>
          <a:p>
            <a:r>
              <a:rPr lang="en-US" dirty="0" smtClean="0"/>
              <a:t>Homework 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CORDIC: </a:t>
            </a:r>
            <a:r>
              <a:rPr lang="en-US" dirty="0" err="1" smtClean="0"/>
              <a:t>Sines</a:t>
            </a:r>
            <a:r>
              <a:rPr lang="en-US" dirty="0" smtClean="0"/>
              <a:t>, Cosines, Logarithms, Oh My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lucky or what?!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example terminated nicely</a:t>
                </a:r>
              </a:p>
              <a:p>
                <a:pPr lvl="1"/>
                <a:r>
                  <a:rPr lang="en-US" dirty="0" smtClean="0"/>
                  <a:t>Do all start vectors terminate?</a:t>
                </a:r>
              </a:p>
              <a:p>
                <a:pPr lvl="1"/>
                <a:r>
                  <a:rPr lang="en-US" dirty="0" smtClean="0"/>
                  <a:t>Do all start vectors </a:t>
                </a:r>
                <a:r>
                  <a:rPr lang="en-US" i="1" dirty="0" smtClean="0"/>
                  <a:t>converge?</a:t>
                </a:r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Explore the sequence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How is it shaped?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5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increases linearly per bit of accuracy</a:t>
            </a:r>
          </a:p>
          <a:p>
            <a:endParaRPr lang="en-US" dirty="0"/>
          </a:p>
          <a:p>
            <a:r>
              <a:rPr lang="en-US" dirty="0" smtClean="0"/>
              <a:t>Cheap Hardware</a:t>
            </a:r>
          </a:p>
          <a:p>
            <a:endParaRPr lang="en-US" dirty="0"/>
          </a:p>
          <a:p>
            <a:r>
              <a:rPr lang="en-US" dirty="0" smtClean="0"/>
              <a:t>Very reusable</a:t>
            </a:r>
          </a:p>
        </p:txBody>
      </p:sp>
    </p:spTree>
    <p:extLst>
      <p:ext uri="{BB962C8B-B14F-4D97-AF65-F5344CB8AC3E}">
        <p14:creationId xmlns:p14="http://schemas.microsoft.com/office/powerpoint/2010/main" val="15758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with CORDIC</a:t>
            </a:r>
          </a:p>
          <a:p>
            <a:pPr lvl="1"/>
            <a:r>
              <a:rPr lang="en-US" dirty="0" smtClean="0"/>
              <a:t>What other functions can it calculate?</a:t>
            </a:r>
          </a:p>
          <a:p>
            <a:pPr lvl="1"/>
            <a:endParaRPr lang="en-US" dirty="0"/>
          </a:p>
          <a:p>
            <a:r>
              <a:rPr lang="en-US" dirty="0" smtClean="0"/>
              <a:t>Continue with practice from before</a:t>
            </a:r>
          </a:p>
          <a:p>
            <a:endParaRPr lang="en-US" dirty="0"/>
          </a:p>
          <a:p>
            <a:r>
              <a:rPr lang="en-US" dirty="0" smtClean="0"/>
              <a:t>Start HW3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if(n&gt;1)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n* Fact(n-1)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if(n&gt;1)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n* Fact(n-1)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if(n&gt;1)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=n* Fact(n-1)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$v0 = 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6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Fact ($a0)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1, 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=n*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Fact(n-1)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have most of what we need:</a:t>
            </a:r>
          </a:p>
          <a:p>
            <a:pPr lvl="1"/>
            <a:r>
              <a:rPr lang="en-US" dirty="0" err="1" smtClean="0"/>
              <a:t>Goto</a:t>
            </a:r>
            <a:r>
              <a:rPr lang="en-US" dirty="0" smtClean="0"/>
              <a:t> flow control for if</a:t>
            </a:r>
          </a:p>
          <a:p>
            <a:pPr lvl="1"/>
            <a:r>
              <a:rPr lang="en-US" dirty="0" err="1" smtClean="0"/>
              <a:t>jr</a:t>
            </a:r>
            <a:r>
              <a:rPr lang="en-US" dirty="0" smtClean="0"/>
              <a:t> $</a:t>
            </a:r>
            <a:r>
              <a:rPr lang="en-US" dirty="0" err="1" smtClean="0"/>
              <a:t>ra</a:t>
            </a:r>
            <a:r>
              <a:rPr lang="en-US" dirty="0" smtClean="0"/>
              <a:t> for return</a:t>
            </a:r>
          </a:p>
          <a:p>
            <a:pPr lvl="1"/>
            <a:r>
              <a:rPr lang="en-US" dirty="0" smtClean="0"/>
              <a:t>Registers assigned</a:t>
            </a:r>
          </a:p>
          <a:p>
            <a:r>
              <a:rPr lang="en-US" dirty="0" smtClean="0"/>
              <a:t>Now we need to call Fact</a:t>
            </a:r>
          </a:p>
          <a:p>
            <a:pPr lvl="1"/>
            <a:r>
              <a:rPr lang="en-US" dirty="0" smtClean="0"/>
              <a:t>What do we save?</a:t>
            </a:r>
          </a:p>
          <a:p>
            <a:pPr lvl="1"/>
            <a:r>
              <a:rPr lang="en-US" dirty="0" smtClean="0"/>
              <a:t>What order?</a:t>
            </a:r>
          </a:p>
          <a:p>
            <a:r>
              <a:rPr lang="en-US" dirty="0" smtClean="0"/>
              <a:t>Lets focus on the call site</a:t>
            </a:r>
          </a:p>
        </p:txBody>
      </p:sp>
    </p:spTree>
    <p:extLst>
      <p:ext uri="{BB962C8B-B14F-4D97-AF65-F5344CB8AC3E}">
        <p14:creationId xmlns:p14="http://schemas.microsoft.com/office/powerpoint/2010/main" val="15021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registers I need to save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2"/>
            <a:r>
              <a:rPr lang="en-US" dirty="0" smtClean="0"/>
              <a:t>$a0</a:t>
            </a:r>
          </a:p>
          <a:p>
            <a:pPr lvl="1"/>
            <a:r>
              <a:rPr lang="en-US" dirty="0" smtClean="0"/>
              <a:t>Setup Arguments</a:t>
            </a:r>
          </a:p>
          <a:p>
            <a:pPr lvl="2"/>
            <a:r>
              <a:rPr lang="en-US" dirty="0" smtClean="0"/>
              <a:t>N-1:  $a0 = $a0-1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registers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0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Call Fact: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1668</Words>
  <Application>Microsoft Office PowerPoint</Application>
  <PresentationFormat>On-screen Show (4:3)</PresentationFormat>
  <Paragraphs>336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b1010 Advanced Math Stuff</vt:lpstr>
      <vt:lpstr>Acknowledgements</vt:lpstr>
      <vt:lpstr>Today</vt:lpstr>
      <vt:lpstr>Factorial Function</vt:lpstr>
      <vt:lpstr>Factorial Function</vt:lpstr>
      <vt:lpstr>Factorial Function</vt:lpstr>
      <vt:lpstr>Factorial Function</vt:lpstr>
      <vt:lpstr>Factorial Function Call Site</vt:lpstr>
      <vt:lpstr>Factorial Function Call Site</vt:lpstr>
      <vt:lpstr>Factorial Function Call Site</vt:lpstr>
      <vt:lpstr>Factorial Function Call Site</vt:lpstr>
      <vt:lpstr>Factorial Function Call Site</vt:lpstr>
      <vt:lpstr>Factorial Function</vt:lpstr>
      <vt:lpstr>Calling Function</vt:lpstr>
      <vt:lpstr>Key Gotchas</vt:lpstr>
      <vt:lpstr>Practice</vt:lpstr>
      <vt:lpstr>Calculating Interesting Functions</vt:lpstr>
      <vt:lpstr>Calculating Interesting Functions</vt:lpstr>
      <vt:lpstr>CORDIC</vt:lpstr>
      <vt:lpstr>CORDIC?</vt:lpstr>
      <vt:lpstr>Super Glossy Transformation Step</vt:lpstr>
      <vt:lpstr>The Clever Bit</vt:lpstr>
      <vt:lpstr>The Result</vt:lpstr>
      <vt:lpstr>Example: Finding the Phase</vt:lpstr>
      <vt:lpstr>Example: Finding the Phase</vt:lpstr>
      <vt:lpstr>Example: Finding the Phase   I=0</vt:lpstr>
      <vt:lpstr>Example: Finding the Phase   I=1</vt:lpstr>
      <vt:lpstr>Example: Finding the Phase   I=2</vt:lpstr>
      <vt:lpstr>Example: Finding the Magnitude</vt:lpstr>
      <vt:lpstr>Am I lucky or what?!</vt:lpstr>
      <vt:lpstr>The Point?</vt:lpstr>
      <vt:lpstr>With Remaining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b1010 Advanced Math Stuff</dc:title>
  <dc:creator>Eric</dc:creator>
  <cp:lastModifiedBy>Eric</cp:lastModifiedBy>
  <cp:revision>28</cp:revision>
  <dcterms:created xsi:type="dcterms:W3CDTF">2012-10-17T23:17:26Z</dcterms:created>
  <dcterms:modified xsi:type="dcterms:W3CDTF">2012-10-18T05:06:39Z</dcterms:modified>
</cp:coreProperties>
</file>