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3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4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5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6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84" r:id="rId5"/>
    <p:sldId id="28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67" r:id="rId19"/>
    <p:sldId id="275" r:id="rId20"/>
    <p:sldId id="277" r:id="rId21"/>
    <p:sldId id="273" r:id="rId22"/>
    <p:sldId id="280" r:id="rId23"/>
    <p:sldId id="278" r:id="rId24"/>
    <p:sldId id="279" r:id="rId25"/>
    <p:sldId id="281" r:id="rId26"/>
    <p:sldId id="282" r:id="rId27"/>
    <p:sldId id="276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87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54B0A-AF24-490C-89FE-C11471D0BCF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2F525-D8C8-469B-8F26-C214B8EC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0276F-7627-46B4-9E31-643C68BD47FD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B74B8-6EED-49FC-832C-C74B775631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tags" Target="../tags/tag187.xml"/><Relationship Id="rId39" Type="http://schemas.openxmlformats.org/officeDocument/2006/relationships/tags" Target="../tags/tag200.xml"/><Relationship Id="rId21" Type="http://schemas.openxmlformats.org/officeDocument/2006/relationships/tags" Target="../tags/tag182.xml"/><Relationship Id="rId34" Type="http://schemas.openxmlformats.org/officeDocument/2006/relationships/tags" Target="../tags/tag195.xml"/><Relationship Id="rId42" Type="http://schemas.openxmlformats.org/officeDocument/2006/relationships/tags" Target="../tags/tag203.xml"/><Relationship Id="rId47" Type="http://schemas.openxmlformats.org/officeDocument/2006/relationships/tags" Target="../tags/tag208.xml"/><Relationship Id="rId50" Type="http://schemas.openxmlformats.org/officeDocument/2006/relationships/tags" Target="../tags/tag211.xml"/><Relationship Id="rId55" Type="http://schemas.openxmlformats.org/officeDocument/2006/relationships/tags" Target="../tags/tag216.xml"/><Relationship Id="rId7" Type="http://schemas.openxmlformats.org/officeDocument/2006/relationships/tags" Target="../tags/tag168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9" Type="http://schemas.openxmlformats.org/officeDocument/2006/relationships/tags" Target="../tags/tag190.xml"/><Relationship Id="rId11" Type="http://schemas.openxmlformats.org/officeDocument/2006/relationships/tags" Target="../tags/tag172.xml"/><Relationship Id="rId24" Type="http://schemas.openxmlformats.org/officeDocument/2006/relationships/tags" Target="../tags/tag185.xml"/><Relationship Id="rId32" Type="http://schemas.openxmlformats.org/officeDocument/2006/relationships/tags" Target="../tags/tag193.xml"/><Relationship Id="rId37" Type="http://schemas.openxmlformats.org/officeDocument/2006/relationships/tags" Target="../tags/tag198.xml"/><Relationship Id="rId40" Type="http://schemas.openxmlformats.org/officeDocument/2006/relationships/tags" Target="../tags/tag201.xml"/><Relationship Id="rId45" Type="http://schemas.openxmlformats.org/officeDocument/2006/relationships/tags" Target="../tags/tag206.xml"/><Relationship Id="rId53" Type="http://schemas.openxmlformats.org/officeDocument/2006/relationships/tags" Target="../tags/tag214.xml"/><Relationship Id="rId58" Type="http://schemas.openxmlformats.org/officeDocument/2006/relationships/tags" Target="../tags/tag219.xml"/><Relationship Id="rId5" Type="http://schemas.openxmlformats.org/officeDocument/2006/relationships/tags" Target="../tags/tag166.xml"/><Relationship Id="rId61" Type="http://schemas.openxmlformats.org/officeDocument/2006/relationships/slideLayout" Target="../slideLayouts/slideLayout2.xml"/><Relationship Id="rId19" Type="http://schemas.openxmlformats.org/officeDocument/2006/relationships/tags" Target="../tags/tag18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30" Type="http://schemas.openxmlformats.org/officeDocument/2006/relationships/tags" Target="../tags/tag191.xml"/><Relationship Id="rId35" Type="http://schemas.openxmlformats.org/officeDocument/2006/relationships/tags" Target="../tags/tag196.xml"/><Relationship Id="rId43" Type="http://schemas.openxmlformats.org/officeDocument/2006/relationships/tags" Target="../tags/tag204.xml"/><Relationship Id="rId48" Type="http://schemas.openxmlformats.org/officeDocument/2006/relationships/tags" Target="../tags/tag209.xml"/><Relationship Id="rId56" Type="http://schemas.openxmlformats.org/officeDocument/2006/relationships/tags" Target="../tags/tag217.xml"/><Relationship Id="rId8" Type="http://schemas.openxmlformats.org/officeDocument/2006/relationships/tags" Target="../tags/tag169.xml"/><Relationship Id="rId51" Type="http://schemas.openxmlformats.org/officeDocument/2006/relationships/tags" Target="../tags/tag212.xml"/><Relationship Id="rId3" Type="http://schemas.openxmlformats.org/officeDocument/2006/relationships/tags" Target="../tags/tag164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tags" Target="../tags/tag186.xml"/><Relationship Id="rId33" Type="http://schemas.openxmlformats.org/officeDocument/2006/relationships/tags" Target="../tags/tag194.xml"/><Relationship Id="rId38" Type="http://schemas.openxmlformats.org/officeDocument/2006/relationships/tags" Target="../tags/tag199.xml"/><Relationship Id="rId46" Type="http://schemas.openxmlformats.org/officeDocument/2006/relationships/tags" Target="../tags/tag207.xml"/><Relationship Id="rId59" Type="http://schemas.openxmlformats.org/officeDocument/2006/relationships/tags" Target="../tags/tag220.xml"/><Relationship Id="rId20" Type="http://schemas.openxmlformats.org/officeDocument/2006/relationships/tags" Target="../tags/tag181.xml"/><Relationship Id="rId41" Type="http://schemas.openxmlformats.org/officeDocument/2006/relationships/tags" Target="../tags/tag202.xml"/><Relationship Id="rId54" Type="http://schemas.openxmlformats.org/officeDocument/2006/relationships/tags" Target="../tags/tag215.xml"/><Relationship Id="rId62" Type="http://schemas.openxmlformats.org/officeDocument/2006/relationships/notesSlide" Target="../notesSlides/notesSlide5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36" Type="http://schemas.openxmlformats.org/officeDocument/2006/relationships/tags" Target="../tags/tag197.xml"/><Relationship Id="rId49" Type="http://schemas.openxmlformats.org/officeDocument/2006/relationships/tags" Target="../tags/tag210.xml"/><Relationship Id="rId57" Type="http://schemas.openxmlformats.org/officeDocument/2006/relationships/tags" Target="../tags/tag218.xml"/><Relationship Id="rId10" Type="http://schemas.openxmlformats.org/officeDocument/2006/relationships/tags" Target="../tags/tag171.xml"/><Relationship Id="rId31" Type="http://schemas.openxmlformats.org/officeDocument/2006/relationships/tags" Target="../tags/tag192.xml"/><Relationship Id="rId44" Type="http://schemas.openxmlformats.org/officeDocument/2006/relationships/tags" Target="../tags/tag205.xml"/><Relationship Id="rId52" Type="http://schemas.openxmlformats.org/officeDocument/2006/relationships/tags" Target="../tags/tag213.xml"/><Relationship Id="rId60" Type="http://schemas.openxmlformats.org/officeDocument/2006/relationships/tags" Target="../tags/tag221.xml"/><Relationship Id="rId4" Type="http://schemas.openxmlformats.org/officeDocument/2006/relationships/tags" Target="../tags/tag165.xml"/><Relationship Id="rId9" Type="http://schemas.openxmlformats.org/officeDocument/2006/relationships/tags" Target="../tags/tag170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247.xml"/><Relationship Id="rId117" Type="http://schemas.openxmlformats.org/officeDocument/2006/relationships/tags" Target="../tags/tag338.xml"/><Relationship Id="rId21" Type="http://schemas.openxmlformats.org/officeDocument/2006/relationships/tags" Target="../tags/tag242.xml"/><Relationship Id="rId42" Type="http://schemas.openxmlformats.org/officeDocument/2006/relationships/tags" Target="../tags/tag263.xml"/><Relationship Id="rId47" Type="http://schemas.openxmlformats.org/officeDocument/2006/relationships/tags" Target="../tags/tag268.xml"/><Relationship Id="rId63" Type="http://schemas.openxmlformats.org/officeDocument/2006/relationships/tags" Target="../tags/tag284.xml"/><Relationship Id="rId68" Type="http://schemas.openxmlformats.org/officeDocument/2006/relationships/tags" Target="../tags/tag289.xml"/><Relationship Id="rId84" Type="http://schemas.openxmlformats.org/officeDocument/2006/relationships/tags" Target="../tags/tag305.xml"/><Relationship Id="rId89" Type="http://schemas.openxmlformats.org/officeDocument/2006/relationships/tags" Target="../tags/tag310.xml"/><Relationship Id="rId112" Type="http://schemas.openxmlformats.org/officeDocument/2006/relationships/tags" Target="../tags/tag333.xml"/><Relationship Id="rId16" Type="http://schemas.openxmlformats.org/officeDocument/2006/relationships/tags" Target="../tags/tag237.xml"/><Relationship Id="rId107" Type="http://schemas.openxmlformats.org/officeDocument/2006/relationships/tags" Target="../tags/tag328.xml"/><Relationship Id="rId11" Type="http://schemas.openxmlformats.org/officeDocument/2006/relationships/tags" Target="../tags/tag232.xml"/><Relationship Id="rId32" Type="http://schemas.openxmlformats.org/officeDocument/2006/relationships/tags" Target="../tags/tag253.xml"/><Relationship Id="rId37" Type="http://schemas.openxmlformats.org/officeDocument/2006/relationships/tags" Target="../tags/tag258.xml"/><Relationship Id="rId53" Type="http://schemas.openxmlformats.org/officeDocument/2006/relationships/tags" Target="../tags/tag274.xml"/><Relationship Id="rId58" Type="http://schemas.openxmlformats.org/officeDocument/2006/relationships/tags" Target="../tags/tag279.xml"/><Relationship Id="rId74" Type="http://schemas.openxmlformats.org/officeDocument/2006/relationships/tags" Target="../tags/tag295.xml"/><Relationship Id="rId79" Type="http://schemas.openxmlformats.org/officeDocument/2006/relationships/tags" Target="../tags/tag300.xml"/><Relationship Id="rId102" Type="http://schemas.openxmlformats.org/officeDocument/2006/relationships/tags" Target="../tags/tag323.xml"/><Relationship Id="rId123" Type="http://schemas.openxmlformats.org/officeDocument/2006/relationships/tags" Target="../tags/tag344.xml"/><Relationship Id="rId5" Type="http://schemas.openxmlformats.org/officeDocument/2006/relationships/tags" Target="../tags/tag226.xml"/><Relationship Id="rId90" Type="http://schemas.openxmlformats.org/officeDocument/2006/relationships/tags" Target="../tags/tag311.xml"/><Relationship Id="rId95" Type="http://schemas.openxmlformats.org/officeDocument/2006/relationships/tags" Target="../tags/tag316.xml"/><Relationship Id="rId22" Type="http://schemas.openxmlformats.org/officeDocument/2006/relationships/tags" Target="../tags/tag243.xml"/><Relationship Id="rId27" Type="http://schemas.openxmlformats.org/officeDocument/2006/relationships/tags" Target="../tags/tag248.xml"/><Relationship Id="rId43" Type="http://schemas.openxmlformats.org/officeDocument/2006/relationships/tags" Target="../tags/tag264.xml"/><Relationship Id="rId48" Type="http://schemas.openxmlformats.org/officeDocument/2006/relationships/tags" Target="../tags/tag269.xml"/><Relationship Id="rId64" Type="http://schemas.openxmlformats.org/officeDocument/2006/relationships/tags" Target="../tags/tag285.xml"/><Relationship Id="rId69" Type="http://schemas.openxmlformats.org/officeDocument/2006/relationships/tags" Target="../tags/tag290.xml"/><Relationship Id="rId113" Type="http://schemas.openxmlformats.org/officeDocument/2006/relationships/tags" Target="../tags/tag334.xml"/><Relationship Id="rId118" Type="http://schemas.openxmlformats.org/officeDocument/2006/relationships/tags" Target="../tags/tag339.xml"/><Relationship Id="rId80" Type="http://schemas.openxmlformats.org/officeDocument/2006/relationships/tags" Target="../tags/tag301.xml"/><Relationship Id="rId85" Type="http://schemas.openxmlformats.org/officeDocument/2006/relationships/tags" Target="../tags/tag306.xml"/><Relationship Id="rId12" Type="http://schemas.openxmlformats.org/officeDocument/2006/relationships/tags" Target="../tags/tag233.xml"/><Relationship Id="rId17" Type="http://schemas.openxmlformats.org/officeDocument/2006/relationships/tags" Target="../tags/tag238.xml"/><Relationship Id="rId33" Type="http://schemas.openxmlformats.org/officeDocument/2006/relationships/tags" Target="../tags/tag254.xml"/><Relationship Id="rId38" Type="http://schemas.openxmlformats.org/officeDocument/2006/relationships/tags" Target="../tags/tag259.xml"/><Relationship Id="rId59" Type="http://schemas.openxmlformats.org/officeDocument/2006/relationships/tags" Target="../tags/tag280.xml"/><Relationship Id="rId103" Type="http://schemas.openxmlformats.org/officeDocument/2006/relationships/tags" Target="../tags/tag324.xml"/><Relationship Id="rId108" Type="http://schemas.openxmlformats.org/officeDocument/2006/relationships/tags" Target="../tags/tag329.xml"/><Relationship Id="rId124" Type="http://schemas.openxmlformats.org/officeDocument/2006/relationships/tags" Target="../tags/tag345.xml"/><Relationship Id="rId54" Type="http://schemas.openxmlformats.org/officeDocument/2006/relationships/tags" Target="../tags/tag275.xml"/><Relationship Id="rId70" Type="http://schemas.openxmlformats.org/officeDocument/2006/relationships/tags" Target="../tags/tag291.xml"/><Relationship Id="rId75" Type="http://schemas.openxmlformats.org/officeDocument/2006/relationships/tags" Target="../tags/tag296.xml"/><Relationship Id="rId91" Type="http://schemas.openxmlformats.org/officeDocument/2006/relationships/tags" Target="../tags/tag312.xml"/><Relationship Id="rId96" Type="http://schemas.openxmlformats.org/officeDocument/2006/relationships/tags" Target="../tags/tag317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23" Type="http://schemas.openxmlformats.org/officeDocument/2006/relationships/tags" Target="../tags/tag244.xml"/><Relationship Id="rId28" Type="http://schemas.openxmlformats.org/officeDocument/2006/relationships/tags" Target="../tags/tag249.xml"/><Relationship Id="rId49" Type="http://schemas.openxmlformats.org/officeDocument/2006/relationships/tags" Target="../tags/tag270.xml"/><Relationship Id="rId114" Type="http://schemas.openxmlformats.org/officeDocument/2006/relationships/tags" Target="../tags/tag335.xml"/><Relationship Id="rId119" Type="http://schemas.openxmlformats.org/officeDocument/2006/relationships/tags" Target="../tags/tag340.xml"/><Relationship Id="rId44" Type="http://schemas.openxmlformats.org/officeDocument/2006/relationships/tags" Target="../tags/tag265.xml"/><Relationship Id="rId60" Type="http://schemas.openxmlformats.org/officeDocument/2006/relationships/tags" Target="../tags/tag281.xml"/><Relationship Id="rId65" Type="http://schemas.openxmlformats.org/officeDocument/2006/relationships/tags" Target="../tags/tag286.xml"/><Relationship Id="rId81" Type="http://schemas.openxmlformats.org/officeDocument/2006/relationships/tags" Target="../tags/tag302.xml"/><Relationship Id="rId86" Type="http://schemas.openxmlformats.org/officeDocument/2006/relationships/tags" Target="../tags/tag307.xml"/><Relationship Id="rId13" Type="http://schemas.openxmlformats.org/officeDocument/2006/relationships/tags" Target="../tags/tag234.xml"/><Relationship Id="rId18" Type="http://schemas.openxmlformats.org/officeDocument/2006/relationships/tags" Target="../tags/tag239.xml"/><Relationship Id="rId39" Type="http://schemas.openxmlformats.org/officeDocument/2006/relationships/tags" Target="../tags/tag260.xml"/><Relationship Id="rId109" Type="http://schemas.openxmlformats.org/officeDocument/2006/relationships/tags" Target="../tags/tag330.xml"/><Relationship Id="rId34" Type="http://schemas.openxmlformats.org/officeDocument/2006/relationships/tags" Target="../tags/tag255.xml"/><Relationship Id="rId50" Type="http://schemas.openxmlformats.org/officeDocument/2006/relationships/tags" Target="../tags/tag271.xml"/><Relationship Id="rId55" Type="http://schemas.openxmlformats.org/officeDocument/2006/relationships/tags" Target="../tags/tag276.xml"/><Relationship Id="rId76" Type="http://schemas.openxmlformats.org/officeDocument/2006/relationships/tags" Target="../tags/tag297.xml"/><Relationship Id="rId97" Type="http://schemas.openxmlformats.org/officeDocument/2006/relationships/tags" Target="../tags/tag318.xml"/><Relationship Id="rId104" Type="http://schemas.openxmlformats.org/officeDocument/2006/relationships/tags" Target="../tags/tag325.xml"/><Relationship Id="rId120" Type="http://schemas.openxmlformats.org/officeDocument/2006/relationships/tags" Target="../tags/tag341.xml"/><Relationship Id="rId125" Type="http://schemas.openxmlformats.org/officeDocument/2006/relationships/tags" Target="../tags/tag346.xml"/><Relationship Id="rId7" Type="http://schemas.openxmlformats.org/officeDocument/2006/relationships/tags" Target="../tags/tag228.xml"/><Relationship Id="rId71" Type="http://schemas.openxmlformats.org/officeDocument/2006/relationships/tags" Target="../tags/tag292.xml"/><Relationship Id="rId92" Type="http://schemas.openxmlformats.org/officeDocument/2006/relationships/tags" Target="../tags/tag313.xml"/><Relationship Id="rId2" Type="http://schemas.openxmlformats.org/officeDocument/2006/relationships/tags" Target="../tags/tag223.xml"/><Relationship Id="rId29" Type="http://schemas.openxmlformats.org/officeDocument/2006/relationships/tags" Target="../tags/tag250.xml"/><Relationship Id="rId24" Type="http://schemas.openxmlformats.org/officeDocument/2006/relationships/tags" Target="../tags/tag245.xml"/><Relationship Id="rId40" Type="http://schemas.openxmlformats.org/officeDocument/2006/relationships/tags" Target="../tags/tag261.xml"/><Relationship Id="rId45" Type="http://schemas.openxmlformats.org/officeDocument/2006/relationships/tags" Target="../tags/tag266.xml"/><Relationship Id="rId66" Type="http://schemas.openxmlformats.org/officeDocument/2006/relationships/tags" Target="../tags/tag287.xml"/><Relationship Id="rId87" Type="http://schemas.openxmlformats.org/officeDocument/2006/relationships/tags" Target="../tags/tag308.xml"/><Relationship Id="rId110" Type="http://schemas.openxmlformats.org/officeDocument/2006/relationships/tags" Target="../tags/tag331.xml"/><Relationship Id="rId115" Type="http://schemas.openxmlformats.org/officeDocument/2006/relationships/tags" Target="../tags/tag336.xml"/><Relationship Id="rId61" Type="http://schemas.openxmlformats.org/officeDocument/2006/relationships/tags" Target="../tags/tag282.xml"/><Relationship Id="rId82" Type="http://schemas.openxmlformats.org/officeDocument/2006/relationships/tags" Target="../tags/tag303.xml"/><Relationship Id="rId19" Type="http://schemas.openxmlformats.org/officeDocument/2006/relationships/tags" Target="../tags/tag240.xml"/><Relationship Id="rId14" Type="http://schemas.openxmlformats.org/officeDocument/2006/relationships/tags" Target="../tags/tag235.xml"/><Relationship Id="rId30" Type="http://schemas.openxmlformats.org/officeDocument/2006/relationships/tags" Target="../tags/tag251.xml"/><Relationship Id="rId35" Type="http://schemas.openxmlformats.org/officeDocument/2006/relationships/tags" Target="../tags/tag256.xml"/><Relationship Id="rId56" Type="http://schemas.openxmlformats.org/officeDocument/2006/relationships/tags" Target="../tags/tag277.xml"/><Relationship Id="rId77" Type="http://schemas.openxmlformats.org/officeDocument/2006/relationships/tags" Target="../tags/tag298.xml"/><Relationship Id="rId100" Type="http://schemas.openxmlformats.org/officeDocument/2006/relationships/tags" Target="../tags/tag321.xml"/><Relationship Id="rId105" Type="http://schemas.openxmlformats.org/officeDocument/2006/relationships/tags" Target="../tags/tag326.xml"/><Relationship Id="rId126" Type="http://schemas.openxmlformats.org/officeDocument/2006/relationships/slideLayout" Target="../slideLayouts/slideLayout2.xml"/><Relationship Id="rId8" Type="http://schemas.openxmlformats.org/officeDocument/2006/relationships/tags" Target="../tags/tag229.xml"/><Relationship Id="rId51" Type="http://schemas.openxmlformats.org/officeDocument/2006/relationships/tags" Target="../tags/tag272.xml"/><Relationship Id="rId72" Type="http://schemas.openxmlformats.org/officeDocument/2006/relationships/tags" Target="../tags/tag293.xml"/><Relationship Id="rId93" Type="http://schemas.openxmlformats.org/officeDocument/2006/relationships/tags" Target="../tags/tag314.xml"/><Relationship Id="rId98" Type="http://schemas.openxmlformats.org/officeDocument/2006/relationships/tags" Target="../tags/tag319.xml"/><Relationship Id="rId121" Type="http://schemas.openxmlformats.org/officeDocument/2006/relationships/tags" Target="../tags/tag342.xml"/><Relationship Id="rId3" Type="http://schemas.openxmlformats.org/officeDocument/2006/relationships/tags" Target="../tags/tag224.xml"/><Relationship Id="rId25" Type="http://schemas.openxmlformats.org/officeDocument/2006/relationships/tags" Target="../tags/tag246.xml"/><Relationship Id="rId46" Type="http://schemas.openxmlformats.org/officeDocument/2006/relationships/tags" Target="../tags/tag267.xml"/><Relationship Id="rId67" Type="http://schemas.openxmlformats.org/officeDocument/2006/relationships/tags" Target="../tags/tag288.xml"/><Relationship Id="rId116" Type="http://schemas.openxmlformats.org/officeDocument/2006/relationships/tags" Target="../tags/tag337.xml"/><Relationship Id="rId20" Type="http://schemas.openxmlformats.org/officeDocument/2006/relationships/tags" Target="../tags/tag241.xml"/><Relationship Id="rId41" Type="http://schemas.openxmlformats.org/officeDocument/2006/relationships/tags" Target="../tags/tag262.xml"/><Relationship Id="rId62" Type="http://schemas.openxmlformats.org/officeDocument/2006/relationships/tags" Target="../tags/tag283.xml"/><Relationship Id="rId83" Type="http://schemas.openxmlformats.org/officeDocument/2006/relationships/tags" Target="../tags/tag304.xml"/><Relationship Id="rId88" Type="http://schemas.openxmlformats.org/officeDocument/2006/relationships/tags" Target="../tags/tag309.xml"/><Relationship Id="rId111" Type="http://schemas.openxmlformats.org/officeDocument/2006/relationships/tags" Target="../tags/tag332.xml"/><Relationship Id="rId15" Type="http://schemas.openxmlformats.org/officeDocument/2006/relationships/tags" Target="../tags/tag236.xml"/><Relationship Id="rId36" Type="http://schemas.openxmlformats.org/officeDocument/2006/relationships/tags" Target="../tags/tag257.xml"/><Relationship Id="rId57" Type="http://schemas.openxmlformats.org/officeDocument/2006/relationships/tags" Target="../tags/tag278.xml"/><Relationship Id="rId106" Type="http://schemas.openxmlformats.org/officeDocument/2006/relationships/tags" Target="../tags/tag327.xml"/><Relationship Id="rId127" Type="http://schemas.openxmlformats.org/officeDocument/2006/relationships/notesSlide" Target="../notesSlides/notesSlide6.xml"/><Relationship Id="rId10" Type="http://schemas.openxmlformats.org/officeDocument/2006/relationships/tags" Target="../tags/tag231.xml"/><Relationship Id="rId31" Type="http://schemas.openxmlformats.org/officeDocument/2006/relationships/tags" Target="../tags/tag252.xml"/><Relationship Id="rId52" Type="http://schemas.openxmlformats.org/officeDocument/2006/relationships/tags" Target="../tags/tag273.xml"/><Relationship Id="rId73" Type="http://schemas.openxmlformats.org/officeDocument/2006/relationships/tags" Target="../tags/tag294.xml"/><Relationship Id="rId78" Type="http://schemas.openxmlformats.org/officeDocument/2006/relationships/tags" Target="../tags/tag299.xml"/><Relationship Id="rId94" Type="http://schemas.openxmlformats.org/officeDocument/2006/relationships/tags" Target="../tags/tag315.xml"/><Relationship Id="rId99" Type="http://schemas.openxmlformats.org/officeDocument/2006/relationships/tags" Target="../tags/tag320.xml"/><Relationship Id="rId101" Type="http://schemas.openxmlformats.org/officeDocument/2006/relationships/tags" Target="../tags/tag322.xml"/><Relationship Id="rId122" Type="http://schemas.openxmlformats.org/officeDocument/2006/relationships/tags" Target="../tags/tag343.xml"/><Relationship Id="rId4" Type="http://schemas.openxmlformats.org/officeDocument/2006/relationships/tags" Target="../tags/tag225.xml"/><Relationship Id="rId9" Type="http://schemas.openxmlformats.org/officeDocument/2006/relationships/tags" Target="../tags/tag2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lit/ds/symlink/sn74lvc1g374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lit/ds/symlink/sn74lvc1g374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i.com/lit/ds/symlink/sn74lvc1g37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ti.com/lit/ds/symlink/sn74lvc1g37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R-S_mk2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R-S_mk2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359.xml"/><Relationship Id="rId18" Type="http://schemas.openxmlformats.org/officeDocument/2006/relationships/tags" Target="../tags/tag364.xml"/><Relationship Id="rId26" Type="http://schemas.openxmlformats.org/officeDocument/2006/relationships/tags" Target="../tags/tag372.xml"/><Relationship Id="rId3" Type="http://schemas.openxmlformats.org/officeDocument/2006/relationships/tags" Target="../tags/tag349.xml"/><Relationship Id="rId21" Type="http://schemas.openxmlformats.org/officeDocument/2006/relationships/tags" Target="../tags/tag367.xml"/><Relationship Id="rId34" Type="http://schemas.openxmlformats.org/officeDocument/2006/relationships/image" Target="../media/image8.png"/><Relationship Id="rId7" Type="http://schemas.openxmlformats.org/officeDocument/2006/relationships/tags" Target="../tags/tag353.xml"/><Relationship Id="rId12" Type="http://schemas.openxmlformats.org/officeDocument/2006/relationships/tags" Target="../tags/tag358.xml"/><Relationship Id="rId17" Type="http://schemas.openxmlformats.org/officeDocument/2006/relationships/tags" Target="../tags/tag363.xml"/><Relationship Id="rId25" Type="http://schemas.openxmlformats.org/officeDocument/2006/relationships/tags" Target="../tags/tag371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348.xml"/><Relationship Id="rId16" Type="http://schemas.openxmlformats.org/officeDocument/2006/relationships/tags" Target="../tags/tag362.xml"/><Relationship Id="rId20" Type="http://schemas.openxmlformats.org/officeDocument/2006/relationships/tags" Target="../tags/tag366.xml"/><Relationship Id="rId29" Type="http://schemas.openxmlformats.org/officeDocument/2006/relationships/tags" Target="../tags/tag375.xml"/><Relationship Id="rId1" Type="http://schemas.openxmlformats.org/officeDocument/2006/relationships/tags" Target="../tags/tag347.xml"/><Relationship Id="rId6" Type="http://schemas.openxmlformats.org/officeDocument/2006/relationships/tags" Target="../tags/tag352.xml"/><Relationship Id="rId11" Type="http://schemas.openxmlformats.org/officeDocument/2006/relationships/tags" Target="../tags/tag357.xml"/><Relationship Id="rId24" Type="http://schemas.openxmlformats.org/officeDocument/2006/relationships/tags" Target="../tags/tag370.xml"/><Relationship Id="rId32" Type="http://schemas.openxmlformats.org/officeDocument/2006/relationships/tags" Target="../tags/tag378.xml"/><Relationship Id="rId5" Type="http://schemas.openxmlformats.org/officeDocument/2006/relationships/tags" Target="../tags/tag351.xml"/><Relationship Id="rId15" Type="http://schemas.openxmlformats.org/officeDocument/2006/relationships/tags" Target="../tags/tag361.xml"/><Relationship Id="rId23" Type="http://schemas.openxmlformats.org/officeDocument/2006/relationships/tags" Target="../tags/tag369.xml"/><Relationship Id="rId28" Type="http://schemas.openxmlformats.org/officeDocument/2006/relationships/tags" Target="../tags/tag374.xml"/><Relationship Id="rId10" Type="http://schemas.openxmlformats.org/officeDocument/2006/relationships/tags" Target="../tags/tag356.xml"/><Relationship Id="rId19" Type="http://schemas.openxmlformats.org/officeDocument/2006/relationships/tags" Target="../tags/tag365.xml"/><Relationship Id="rId31" Type="http://schemas.openxmlformats.org/officeDocument/2006/relationships/tags" Target="../tags/tag377.xml"/><Relationship Id="rId4" Type="http://schemas.openxmlformats.org/officeDocument/2006/relationships/tags" Target="../tags/tag350.xml"/><Relationship Id="rId9" Type="http://schemas.openxmlformats.org/officeDocument/2006/relationships/tags" Target="../tags/tag355.xml"/><Relationship Id="rId14" Type="http://schemas.openxmlformats.org/officeDocument/2006/relationships/tags" Target="../tags/tag360.xml"/><Relationship Id="rId22" Type="http://schemas.openxmlformats.org/officeDocument/2006/relationships/tags" Target="../tags/tag368.xml"/><Relationship Id="rId27" Type="http://schemas.openxmlformats.org/officeDocument/2006/relationships/tags" Target="../tags/tag373.xml"/><Relationship Id="rId30" Type="http://schemas.openxmlformats.org/officeDocument/2006/relationships/tags" Target="../tags/tag376.xml"/><Relationship Id="rId35" Type="http://schemas.openxmlformats.org/officeDocument/2006/relationships/image" Target="../media/image9.gif"/><Relationship Id="rId8" Type="http://schemas.openxmlformats.org/officeDocument/2006/relationships/tags" Target="../tags/tag35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50" Type="http://schemas.openxmlformats.org/officeDocument/2006/relationships/tags" Target="../tags/tag51.xml"/><Relationship Id="rId55" Type="http://schemas.openxmlformats.org/officeDocument/2006/relationships/notesSlide" Target="../notesSlides/notesSlide2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3" Type="http://schemas.openxmlformats.org/officeDocument/2006/relationships/tags" Target="../tags/tag54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tags" Target="../tags/tag53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8" Type="http://schemas.openxmlformats.org/officeDocument/2006/relationships/tags" Target="../tags/tag9.xml"/><Relationship Id="rId51" Type="http://schemas.openxmlformats.org/officeDocument/2006/relationships/tags" Target="../tags/tag52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54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9" Type="http://schemas.openxmlformats.org/officeDocument/2006/relationships/tags" Target="../tags/tag93.xml"/><Relationship Id="rId21" Type="http://schemas.openxmlformats.org/officeDocument/2006/relationships/tags" Target="../tags/tag75.xml"/><Relationship Id="rId34" Type="http://schemas.openxmlformats.org/officeDocument/2006/relationships/tags" Target="../tags/tag88.xml"/><Relationship Id="rId42" Type="http://schemas.openxmlformats.org/officeDocument/2006/relationships/tags" Target="../tags/tag96.xml"/><Relationship Id="rId47" Type="http://schemas.openxmlformats.org/officeDocument/2006/relationships/tags" Target="../tags/tag101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9" Type="http://schemas.openxmlformats.org/officeDocument/2006/relationships/tags" Target="../tags/tag83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32" Type="http://schemas.openxmlformats.org/officeDocument/2006/relationships/tags" Target="../tags/tag86.xml"/><Relationship Id="rId37" Type="http://schemas.openxmlformats.org/officeDocument/2006/relationships/tags" Target="../tags/tag91.xml"/><Relationship Id="rId40" Type="http://schemas.openxmlformats.org/officeDocument/2006/relationships/tags" Target="../tags/tag94.xml"/><Relationship Id="rId45" Type="http://schemas.openxmlformats.org/officeDocument/2006/relationships/tags" Target="../tags/tag99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tags" Target="../tags/tag82.xml"/><Relationship Id="rId36" Type="http://schemas.openxmlformats.org/officeDocument/2006/relationships/tags" Target="../tags/tag90.xml"/><Relationship Id="rId49" Type="http://schemas.openxmlformats.org/officeDocument/2006/relationships/tags" Target="../tags/tag103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31" Type="http://schemas.openxmlformats.org/officeDocument/2006/relationships/tags" Target="../tags/tag85.xml"/><Relationship Id="rId44" Type="http://schemas.openxmlformats.org/officeDocument/2006/relationships/tags" Target="../tags/tag98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Relationship Id="rId30" Type="http://schemas.openxmlformats.org/officeDocument/2006/relationships/tags" Target="../tags/tag84.xml"/><Relationship Id="rId35" Type="http://schemas.openxmlformats.org/officeDocument/2006/relationships/tags" Target="../tags/tag89.xml"/><Relationship Id="rId43" Type="http://schemas.openxmlformats.org/officeDocument/2006/relationships/tags" Target="../tags/tag97.xml"/><Relationship Id="rId48" Type="http://schemas.openxmlformats.org/officeDocument/2006/relationships/tags" Target="../tags/tag102.xml"/><Relationship Id="rId8" Type="http://schemas.openxmlformats.org/officeDocument/2006/relationships/tags" Target="../tags/tag62.xml"/><Relationship Id="rId51" Type="http://schemas.openxmlformats.org/officeDocument/2006/relationships/notesSlide" Target="../notesSlides/notesSlide3.xml"/><Relationship Id="rId3" Type="http://schemas.openxmlformats.org/officeDocument/2006/relationships/tags" Target="../tags/tag57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33" Type="http://schemas.openxmlformats.org/officeDocument/2006/relationships/tags" Target="../tags/tag87.xml"/><Relationship Id="rId38" Type="http://schemas.openxmlformats.org/officeDocument/2006/relationships/tags" Target="../tags/tag92.xml"/><Relationship Id="rId46" Type="http://schemas.openxmlformats.org/officeDocument/2006/relationships/tags" Target="../tags/tag100.xml"/><Relationship Id="rId20" Type="http://schemas.openxmlformats.org/officeDocument/2006/relationships/tags" Target="../tags/tag74.xml"/><Relationship Id="rId41" Type="http://schemas.openxmlformats.org/officeDocument/2006/relationships/tags" Target="../tags/tag95.xml"/><Relationship Id="rId1" Type="http://schemas.openxmlformats.org/officeDocument/2006/relationships/tags" Target="../tags/tag55.xml"/><Relationship Id="rId6" Type="http://schemas.openxmlformats.org/officeDocument/2006/relationships/tags" Target="../tags/tag60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26" Type="http://schemas.openxmlformats.org/officeDocument/2006/relationships/tags" Target="../tags/tag129.xml"/><Relationship Id="rId39" Type="http://schemas.openxmlformats.org/officeDocument/2006/relationships/tags" Target="../tags/tag142.xml"/><Relationship Id="rId21" Type="http://schemas.openxmlformats.org/officeDocument/2006/relationships/tags" Target="../tags/tag124.xml"/><Relationship Id="rId34" Type="http://schemas.openxmlformats.org/officeDocument/2006/relationships/tags" Target="../tags/tag137.xml"/><Relationship Id="rId42" Type="http://schemas.openxmlformats.org/officeDocument/2006/relationships/tags" Target="../tags/tag145.xml"/><Relationship Id="rId47" Type="http://schemas.openxmlformats.org/officeDocument/2006/relationships/tags" Target="../tags/tag150.xml"/><Relationship Id="rId50" Type="http://schemas.openxmlformats.org/officeDocument/2006/relationships/tags" Target="../tags/tag153.xml"/><Relationship Id="rId55" Type="http://schemas.openxmlformats.org/officeDocument/2006/relationships/tags" Target="../tags/tag158.xml"/><Relationship Id="rId7" Type="http://schemas.openxmlformats.org/officeDocument/2006/relationships/tags" Target="../tags/tag110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9" Type="http://schemas.openxmlformats.org/officeDocument/2006/relationships/tags" Target="../tags/tag132.xml"/><Relationship Id="rId11" Type="http://schemas.openxmlformats.org/officeDocument/2006/relationships/tags" Target="../tags/tag114.xml"/><Relationship Id="rId24" Type="http://schemas.openxmlformats.org/officeDocument/2006/relationships/tags" Target="../tags/tag127.xml"/><Relationship Id="rId32" Type="http://schemas.openxmlformats.org/officeDocument/2006/relationships/tags" Target="../tags/tag135.xml"/><Relationship Id="rId37" Type="http://schemas.openxmlformats.org/officeDocument/2006/relationships/tags" Target="../tags/tag140.xml"/><Relationship Id="rId40" Type="http://schemas.openxmlformats.org/officeDocument/2006/relationships/tags" Target="../tags/tag143.xml"/><Relationship Id="rId45" Type="http://schemas.openxmlformats.org/officeDocument/2006/relationships/tags" Target="../tags/tag148.xml"/><Relationship Id="rId53" Type="http://schemas.openxmlformats.org/officeDocument/2006/relationships/tags" Target="../tags/tag156.xml"/><Relationship Id="rId58" Type="http://schemas.openxmlformats.org/officeDocument/2006/relationships/tags" Target="../tags/tag161.xml"/><Relationship Id="rId5" Type="http://schemas.openxmlformats.org/officeDocument/2006/relationships/tags" Target="../tags/tag108.xml"/><Relationship Id="rId19" Type="http://schemas.openxmlformats.org/officeDocument/2006/relationships/tags" Target="../tags/tag122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Relationship Id="rId22" Type="http://schemas.openxmlformats.org/officeDocument/2006/relationships/tags" Target="../tags/tag125.xml"/><Relationship Id="rId27" Type="http://schemas.openxmlformats.org/officeDocument/2006/relationships/tags" Target="../tags/tag130.xml"/><Relationship Id="rId30" Type="http://schemas.openxmlformats.org/officeDocument/2006/relationships/tags" Target="../tags/tag133.xml"/><Relationship Id="rId35" Type="http://schemas.openxmlformats.org/officeDocument/2006/relationships/tags" Target="../tags/tag138.xml"/><Relationship Id="rId43" Type="http://schemas.openxmlformats.org/officeDocument/2006/relationships/tags" Target="../tags/tag146.xml"/><Relationship Id="rId48" Type="http://schemas.openxmlformats.org/officeDocument/2006/relationships/tags" Target="../tags/tag151.xml"/><Relationship Id="rId56" Type="http://schemas.openxmlformats.org/officeDocument/2006/relationships/tags" Target="../tags/tag159.xml"/><Relationship Id="rId8" Type="http://schemas.openxmlformats.org/officeDocument/2006/relationships/tags" Target="../tags/tag111.xml"/><Relationship Id="rId51" Type="http://schemas.openxmlformats.org/officeDocument/2006/relationships/tags" Target="../tags/tag154.xml"/><Relationship Id="rId3" Type="http://schemas.openxmlformats.org/officeDocument/2006/relationships/tags" Target="../tags/tag106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5" Type="http://schemas.openxmlformats.org/officeDocument/2006/relationships/tags" Target="../tags/tag128.xml"/><Relationship Id="rId33" Type="http://schemas.openxmlformats.org/officeDocument/2006/relationships/tags" Target="../tags/tag136.xml"/><Relationship Id="rId38" Type="http://schemas.openxmlformats.org/officeDocument/2006/relationships/tags" Target="../tags/tag141.xml"/><Relationship Id="rId46" Type="http://schemas.openxmlformats.org/officeDocument/2006/relationships/tags" Target="../tags/tag149.xml"/><Relationship Id="rId59" Type="http://schemas.openxmlformats.org/officeDocument/2006/relationships/slideLayout" Target="../slideLayouts/slideLayout2.xml"/><Relationship Id="rId20" Type="http://schemas.openxmlformats.org/officeDocument/2006/relationships/tags" Target="../tags/tag123.xml"/><Relationship Id="rId41" Type="http://schemas.openxmlformats.org/officeDocument/2006/relationships/tags" Target="../tags/tag144.xml"/><Relationship Id="rId54" Type="http://schemas.openxmlformats.org/officeDocument/2006/relationships/tags" Target="../tags/tag157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5" Type="http://schemas.openxmlformats.org/officeDocument/2006/relationships/tags" Target="../tags/tag118.xml"/><Relationship Id="rId23" Type="http://schemas.openxmlformats.org/officeDocument/2006/relationships/tags" Target="../tags/tag126.xml"/><Relationship Id="rId28" Type="http://schemas.openxmlformats.org/officeDocument/2006/relationships/tags" Target="../tags/tag131.xml"/><Relationship Id="rId36" Type="http://schemas.openxmlformats.org/officeDocument/2006/relationships/tags" Target="../tags/tag139.xml"/><Relationship Id="rId49" Type="http://schemas.openxmlformats.org/officeDocument/2006/relationships/tags" Target="../tags/tag152.xml"/><Relationship Id="rId57" Type="http://schemas.openxmlformats.org/officeDocument/2006/relationships/tags" Target="../tags/tag160.xml"/><Relationship Id="rId10" Type="http://schemas.openxmlformats.org/officeDocument/2006/relationships/tags" Target="../tags/tag113.xml"/><Relationship Id="rId31" Type="http://schemas.openxmlformats.org/officeDocument/2006/relationships/tags" Target="../tags/tag134.xml"/><Relationship Id="rId44" Type="http://schemas.openxmlformats.org/officeDocument/2006/relationships/tags" Target="../tags/tag147.xml"/><Relationship Id="rId52" Type="http://schemas.openxmlformats.org/officeDocument/2006/relationships/tags" Target="../tags/tag155.xml"/><Relationship Id="rId60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b0101</a:t>
            </a:r>
            <a:br>
              <a:rPr lang="en-US" dirty="0" smtClean="0"/>
            </a:br>
            <a:r>
              <a:rPr lang="en-US" dirty="0" smtClean="0"/>
              <a:t>Time for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6741-931E-E142-8DA6-F681775FB55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773113"/>
            <a:ext cx="8167688" cy="514350"/>
          </a:xfr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lIns="90472" tIns="44442" rIns="90472" bIns="44442">
            <a:normAutofit fontScale="92500" lnSpcReduction="10000"/>
          </a:bodyPr>
          <a:lstStyle/>
          <a:p>
            <a:pPr eaLnBrk="1" hangingPunct="1"/>
            <a:r>
              <a:rPr lang="en-US" dirty="0"/>
              <a:t>Circuit can temporarily go to incorrect </a:t>
            </a:r>
            <a:r>
              <a:rPr lang="en-US" dirty="0" smtClean="0"/>
              <a:t>states </a:t>
            </a:r>
            <a:endParaRPr lang="en-US" dirty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731838"/>
          </a:xfrm>
          <a:noFill/>
        </p:spPr>
        <p:txBody>
          <a:bodyPr lIns="90472" tIns="44442" rIns="90472" bIns="44442" anchor="b">
            <a:normAutofit fontScale="90000"/>
          </a:bodyPr>
          <a:lstStyle/>
          <a:p>
            <a:pPr eaLnBrk="1" hangingPunct="1"/>
            <a:r>
              <a:rPr lang="en-US"/>
              <a:t>Hazards/Glitches</a:t>
            </a:r>
          </a:p>
        </p:txBody>
      </p:sp>
      <p:sp>
        <p:nvSpPr>
          <p:cNvPr id="31749" name="Arc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752975" y="1531938"/>
            <a:ext cx="212725" cy="247650"/>
          </a:xfrm>
          <a:custGeom>
            <a:avLst/>
            <a:gdLst>
              <a:gd name="T0" fmla="*/ 0 w 21600"/>
              <a:gd name="T1" fmla="*/ 0 h 21600"/>
              <a:gd name="T2" fmla="*/ 212725 w 21600"/>
              <a:gd name="T3" fmla="*/ 247650 h 21600"/>
              <a:gd name="T4" fmla="*/ 0 w 21600"/>
              <a:gd name="T5" fmla="*/ 2476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rc 5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4756150" y="1776413"/>
            <a:ext cx="212725" cy="241300"/>
          </a:xfrm>
          <a:custGeom>
            <a:avLst/>
            <a:gdLst>
              <a:gd name="T0" fmla="*/ 0 w 21600"/>
              <a:gd name="T1" fmla="*/ 241300 h 21599"/>
              <a:gd name="T2" fmla="*/ 211139 w 21600"/>
              <a:gd name="T3" fmla="*/ 0 h 21599"/>
              <a:gd name="T4" fmla="*/ 212725 w 21600"/>
              <a:gd name="T5" fmla="*/ 241300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Freeform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456113" y="1535113"/>
            <a:ext cx="312737" cy="490537"/>
          </a:xfrm>
          <a:custGeom>
            <a:avLst/>
            <a:gdLst>
              <a:gd name="T0" fmla="*/ 184 w 197"/>
              <a:gd name="T1" fmla="*/ 0 h 309"/>
              <a:gd name="T2" fmla="*/ 184 w 197"/>
              <a:gd name="T3" fmla="*/ 0 h 309"/>
              <a:gd name="T4" fmla="*/ 0 w 197"/>
              <a:gd name="T5" fmla="*/ 0 h 309"/>
              <a:gd name="T6" fmla="*/ 0 w 197"/>
              <a:gd name="T7" fmla="*/ 308 h 309"/>
              <a:gd name="T8" fmla="*/ 196 w 197"/>
              <a:gd name="T9" fmla="*/ 308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"/>
              <a:gd name="T16" fmla="*/ 0 h 309"/>
              <a:gd name="T17" fmla="*/ 197 w 197"/>
              <a:gd name="T18" fmla="*/ 309 h 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" h="309">
                <a:moveTo>
                  <a:pt x="184" y="0"/>
                </a:moveTo>
                <a:lnTo>
                  <a:pt x="184" y="0"/>
                </a:lnTo>
                <a:lnTo>
                  <a:pt x="0" y="0"/>
                </a:lnTo>
                <a:lnTo>
                  <a:pt x="0" y="308"/>
                </a:lnTo>
                <a:lnTo>
                  <a:pt x="196" y="3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976813" y="1779588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Arc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435600" y="1830388"/>
            <a:ext cx="363538" cy="246062"/>
          </a:xfrm>
          <a:custGeom>
            <a:avLst/>
            <a:gdLst>
              <a:gd name="T0" fmla="*/ 0 w 21600"/>
              <a:gd name="T1" fmla="*/ 0 h 21600"/>
              <a:gd name="T2" fmla="*/ 363538 w 21600"/>
              <a:gd name="T3" fmla="*/ 246062 h 21600"/>
              <a:gd name="T4" fmla="*/ 0 w 21600"/>
              <a:gd name="T5" fmla="*/ 246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803900" y="2068513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175250" y="1970088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170488" y="2182813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Arc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5275263" y="1835150"/>
            <a:ext cx="115887" cy="241300"/>
          </a:xfrm>
          <a:custGeom>
            <a:avLst/>
            <a:gdLst>
              <a:gd name="T0" fmla="*/ 0 w 21600"/>
              <a:gd name="T1" fmla="*/ 0 h 21600"/>
              <a:gd name="T2" fmla="*/ 115887 w 21600"/>
              <a:gd name="T3" fmla="*/ 241300 h 21600"/>
              <a:gd name="T4" fmla="*/ 0 w 21600"/>
              <a:gd name="T5" fmla="*/ 2413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rc 13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10800000">
            <a:off x="5273675" y="2074863"/>
            <a:ext cx="117475" cy="241300"/>
          </a:xfrm>
          <a:custGeom>
            <a:avLst/>
            <a:gdLst>
              <a:gd name="T0" fmla="*/ 0 w 21600"/>
              <a:gd name="T1" fmla="*/ 241300 h 21598"/>
              <a:gd name="T2" fmla="*/ 115887 w 21600"/>
              <a:gd name="T3" fmla="*/ 0 h 21598"/>
              <a:gd name="T4" fmla="*/ 117475 w 21600"/>
              <a:gd name="T5" fmla="*/ 241300 h 21598"/>
              <a:gd name="T6" fmla="*/ 0 60000 65536"/>
              <a:gd name="T7" fmla="*/ 0 60000 65536"/>
              <a:gd name="T8" fmla="*/ 0 60000 65536"/>
              <a:gd name="T9" fmla="*/ 0 w 21600"/>
              <a:gd name="T10" fmla="*/ 0 h 21598"/>
              <a:gd name="T11" fmla="*/ 21600 w 21600"/>
              <a:gd name="T12" fmla="*/ 21598 h 215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8" fill="none" extrusionOk="0">
                <a:moveTo>
                  <a:pt x="-1" y="21597"/>
                </a:moveTo>
                <a:cubicBezTo>
                  <a:pt x="-1" y="9782"/>
                  <a:pt x="9493" y="159"/>
                  <a:pt x="21307" y="-1"/>
                </a:cubicBezTo>
              </a:path>
              <a:path w="21600" h="21598" stroke="0" extrusionOk="0">
                <a:moveTo>
                  <a:pt x="-1" y="21597"/>
                </a:moveTo>
                <a:cubicBezTo>
                  <a:pt x="-1" y="9782"/>
                  <a:pt x="9493" y="159"/>
                  <a:pt x="21307" y="-1"/>
                </a:cubicBezTo>
                <a:lnTo>
                  <a:pt x="21600" y="2159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Arc 14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10800000">
            <a:off x="5427663" y="2060575"/>
            <a:ext cx="373062" cy="249238"/>
          </a:xfrm>
          <a:custGeom>
            <a:avLst/>
            <a:gdLst>
              <a:gd name="T0" fmla="*/ 0 w 21600"/>
              <a:gd name="T1" fmla="*/ 249238 h 21600"/>
              <a:gd name="T2" fmla="*/ 371473 w 21600"/>
              <a:gd name="T3" fmla="*/ 0 h 21600"/>
              <a:gd name="T4" fmla="*/ 373062 w 21600"/>
              <a:gd name="T5" fmla="*/ 2492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706"/>
                  <a:pt x="9614" y="50"/>
                  <a:pt x="21508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706"/>
                  <a:pt x="9614" y="50"/>
                  <a:pt x="2150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70500" y="1836738"/>
            <a:ext cx="190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264150" y="2319338"/>
            <a:ext cx="190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54475" y="1862138"/>
            <a:ext cx="76200" cy="76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735388" y="1703388"/>
            <a:ext cx="306387" cy="407987"/>
          </a:xfrm>
          <a:custGeom>
            <a:avLst/>
            <a:gdLst>
              <a:gd name="T0" fmla="*/ 192 w 193"/>
              <a:gd name="T1" fmla="*/ 124 h 257"/>
              <a:gd name="T2" fmla="*/ 0 w 193"/>
              <a:gd name="T3" fmla="*/ 0 h 257"/>
              <a:gd name="T4" fmla="*/ 0 w 193"/>
              <a:gd name="T5" fmla="*/ 256 h 257"/>
              <a:gd name="T6" fmla="*/ 192 w 193"/>
              <a:gd name="T7" fmla="*/ 124 h 257"/>
              <a:gd name="T8" fmla="*/ 0 60000 65536"/>
              <a:gd name="T9" fmla="*/ 0 60000 65536"/>
              <a:gd name="T10" fmla="*/ 0 60000 65536"/>
              <a:gd name="T11" fmla="*/ 0 60000 65536"/>
              <a:gd name="T12" fmla="*/ 0 w 193"/>
              <a:gd name="T13" fmla="*/ 0 h 257"/>
              <a:gd name="T14" fmla="*/ 193 w 193"/>
              <a:gd name="T15" fmla="*/ 257 h 2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3" h="257">
                <a:moveTo>
                  <a:pt x="192" y="124"/>
                </a:moveTo>
                <a:lnTo>
                  <a:pt x="0" y="0"/>
                </a:lnTo>
                <a:lnTo>
                  <a:pt x="0" y="256"/>
                </a:lnTo>
                <a:lnTo>
                  <a:pt x="192" y="124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41788" y="1900238"/>
            <a:ext cx="312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90925" y="190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6" name="Arc 21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4751388" y="2200275"/>
            <a:ext cx="212725" cy="247650"/>
          </a:xfrm>
          <a:custGeom>
            <a:avLst/>
            <a:gdLst>
              <a:gd name="T0" fmla="*/ 0 w 21600"/>
              <a:gd name="T1" fmla="*/ 0 h 21600"/>
              <a:gd name="T2" fmla="*/ 212725 w 21600"/>
              <a:gd name="T3" fmla="*/ 247650 h 21600"/>
              <a:gd name="T4" fmla="*/ 0 w 21600"/>
              <a:gd name="T5" fmla="*/ 2476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7" name="Arc 22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4751388" y="2446338"/>
            <a:ext cx="212725" cy="241300"/>
          </a:xfrm>
          <a:custGeom>
            <a:avLst/>
            <a:gdLst>
              <a:gd name="T0" fmla="*/ 0 w 21600"/>
              <a:gd name="T1" fmla="*/ 241300 h 21599"/>
              <a:gd name="T2" fmla="*/ 211139 w 21600"/>
              <a:gd name="T3" fmla="*/ 0 h 21599"/>
              <a:gd name="T4" fmla="*/ 212725 w 21600"/>
              <a:gd name="T5" fmla="*/ 241300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Freeform 23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4452938" y="2200275"/>
            <a:ext cx="312737" cy="490538"/>
          </a:xfrm>
          <a:custGeom>
            <a:avLst/>
            <a:gdLst>
              <a:gd name="T0" fmla="*/ 184 w 197"/>
              <a:gd name="T1" fmla="*/ 0 h 309"/>
              <a:gd name="T2" fmla="*/ 184 w 197"/>
              <a:gd name="T3" fmla="*/ 0 h 309"/>
              <a:gd name="T4" fmla="*/ 0 w 197"/>
              <a:gd name="T5" fmla="*/ 0 h 309"/>
              <a:gd name="T6" fmla="*/ 0 w 197"/>
              <a:gd name="T7" fmla="*/ 308 h 309"/>
              <a:gd name="T8" fmla="*/ 196 w 197"/>
              <a:gd name="T9" fmla="*/ 308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"/>
              <a:gd name="T16" fmla="*/ 0 h 309"/>
              <a:gd name="T17" fmla="*/ 197 w 197"/>
              <a:gd name="T18" fmla="*/ 309 h 3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" h="309">
                <a:moveTo>
                  <a:pt x="184" y="0"/>
                </a:moveTo>
                <a:lnTo>
                  <a:pt x="184" y="0"/>
                </a:lnTo>
                <a:lnTo>
                  <a:pt x="0" y="0"/>
                </a:lnTo>
                <a:lnTo>
                  <a:pt x="0" y="308"/>
                </a:lnTo>
                <a:lnTo>
                  <a:pt x="196" y="3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954588" y="2451100"/>
            <a:ext cx="2127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249738" y="2584450"/>
            <a:ext cx="196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1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9875" y="1460500"/>
            <a:ext cx="2593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Copilot Autopilot Request</a:t>
            </a:r>
          </a:p>
        </p:txBody>
      </p:sp>
      <p:sp>
        <p:nvSpPr>
          <p:cNvPr id="31772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52450" y="2378075"/>
            <a:ext cx="2339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Times New Roman" charset="0"/>
              </a:rPr>
              <a:t>Pilot Autopilot Request</a:t>
            </a:r>
          </a:p>
        </p:txBody>
      </p:sp>
      <p:sp>
        <p:nvSpPr>
          <p:cNvPr id="31773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1911350"/>
            <a:ext cx="166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Pilot in Charge?</a:t>
            </a:r>
          </a:p>
        </p:txBody>
      </p:sp>
      <p:sp>
        <p:nvSpPr>
          <p:cNvPr id="31774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19800" y="1854200"/>
            <a:ext cx="19145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Autopilot Engaged</a:t>
            </a:r>
          </a:p>
        </p:txBody>
      </p:sp>
      <p:sp>
        <p:nvSpPr>
          <p:cNvPr id="3177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582988" y="2341563"/>
            <a:ext cx="8778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587750" y="1898650"/>
            <a:ext cx="3175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71788" y="2127250"/>
            <a:ext cx="719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55913" y="1646238"/>
            <a:ext cx="1595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71788" y="2584450"/>
            <a:ext cx="1481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0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167313" y="1771650"/>
            <a:ext cx="3175" cy="201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1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5162550" y="2178050"/>
            <a:ext cx="1588" cy="280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2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117975" y="1552575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A</a:t>
            </a:r>
          </a:p>
        </p:txBody>
      </p:sp>
      <p:sp>
        <p:nvSpPr>
          <p:cNvPr id="31783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983163" y="140811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B</a:t>
            </a:r>
          </a:p>
        </p:txBody>
      </p:sp>
      <p:sp>
        <p:nvSpPr>
          <p:cNvPr id="31784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00625" y="2420938"/>
            <a:ext cx="3508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</a:rPr>
              <a:t>C</a:t>
            </a:r>
          </a:p>
        </p:txBody>
      </p:sp>
      <p:sp>
        <p:nvSpPr>
          <p:cNvPr id="31785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138271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6" name="Rectangle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4050" y="3006725"/>
            <a:ext cx="703263" cy="300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CAR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PIC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PAR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A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B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C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000">
                <a:latin typeface="Times New Roman" charset="0"/>
              </a:rPr>
              <a:t>AE</a:t>
            </a:r>
          </a:p>
        </p:txBody>
      </p:sp>
      <p:sp>
        <p:nvSpPr>
          <p:cNvPr id="31787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2014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8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649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9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281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0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91953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1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4551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2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186363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3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818188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4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445250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5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077075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6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7712075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7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8343900" y="2925763"/>
            <a:ext cx="0" cy="3194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8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322388" y="3109913"/>
            <a:ext cx="704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9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1322388" y="3517900"/>
            <a:ext cx="7302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0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1323975" y="3981450"/>
            <a:ext cx="70405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1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1336675" y="4572000"/>
            <a:ext cx="69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2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322388" y="4997450"/>
            <a:ext cx="692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3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322388" y="5262563"/>
            <a:ext cx="7302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4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2011363" y="3735388"/>
            <a:ext cx="63642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5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2032000" y="3513138"/>
            <a:ext cx="3175" cy="239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6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1333500" y="5824538"/>
            <a:ext cx="682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52800" y="6248400"/>
            <a:ext cx="3185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Must filter out temporary states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FC4B-684B-7F48-9A49-2698A0D1F1E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762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Safe Sequential Circuits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8229600" cy="2286000"/>
          </a:xfrm>
          <a:noFill/>
        </p:spPr>
        <p:txBody>
          <a:bodyPr lIns="90472" tIns="44442" rIns="90472" bIns="44442">
            <a:normAutofit fontScale="92500" lnSpcReduction="10000"/>
          </a:bodyPr>
          <a:lstStyle/>
          <a:p>
            <a:pPr eaLnBrk="1" hangingPunct="1"/>
            <a:r>
              <a:rPr lang="en-US" dirty="0"/>
              <a:t>Clocked elements on feedback, perhaps outputs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Clock signal synchronizes operation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Clocked elements hide </a:t>
            </a:r>
            <a:r>
              <a:rPr lang="en-US" dirty="0" smtClean="0">
                <a:ea typeface="ＭＳ Ｐゴシック" charset="-128"/>
              </a:rPr>
              <a:t>glitches/hazards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  <a:p>
            <a:pPr lvl="1" eaLnBrk="1" hangingPunct="1">
              <a:buNone/>
            </a:pPr>
            <a:r>
              <a:rPr lang="en-US" dirty="0">
                <a:ea typeface="ＭＳ Ｐゴシック" charset="-128"/>
              </a:rPr>
              <a:t> </a:t>
            </a:r>
          </a:p>
        </p:txBody>
      </p:sp>
      <p:sp>
        <p:nvSpPr>
          <p:cNvPr id="3379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97100" y="3946525"/>
            <a:ext cx="9207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Clock</a:t>
            </a:r>
          </a:p>
        </p:txBody>
      </p:sp>
      <p:grpSp>
        <p:nvGrpSpPr>
          <p:cNvPr id="2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013325" y="2547938"/>
            <a:ext cx="255588" cy="1060450"/>
            <a:chOff x="3146" y="1811"/>
            <a:chExt cx="161" cy="667"/>
          </a:xfrm>
        </p:grpSpPr>
        <p:sp>
          <p:nvSpPr>
            <p:cNvPr id="33917" name="Rectangle 6"/>
            <p:cNvSpPr>
              <a:spLocks noChangeArrowheads="1"/>
            </p:cNvSpPr>
            <p:nvPr>
              <p:custDataLst>
                <p:tags r:id="rId123"/>
              </p:custDataLst>
            </p:nvPr>
          </p:nvSpPr>
          <p:spPr bwMode="auto">
            <a:xfrm>
              <a:off x="3146" y="181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8" name="Rectangle 7"/>
            <p:cNvSpPr>
              <a:spLocks noChangeArrowheads="1"/>
            </p:cNvSpPr>
            <p:nvPr>
              <p:custDataLst>
                <p:tags r:id="rId124"/>
              </p:custDataLst>
            </p:nvPr>
          </p:nvSpPr>
          <p:spPr bwMode="auto">
            <a:xfrm>
              <a:off x="3146" y="197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9" name="Rectangle 8"/>
            <p:cNvSpPr>
              <a:spLocks noChangeArrowheads="1"/>
            </p:cNvSpPr>
            <p:nvPr>
              <p:custDataLst>
                <p:tags r:id="rId125"/>
              </p:custDataLst>
            </p:nvPr>
          </p:nvSpPr>
          <p:spPr bwMode="auto">
            <a:xfrm>
              <a:off x="3146" y="2115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79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8" y="2225675"/>
            <a:ext cx="1012825" cy="12065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157538" y="2219325"/>
            <a:ext cx="415925" cy="1517650"/>
            <a:chOff x="1978" y="1603"/>
            <a:chExt cx="261" cy="956"/>
          </a:xfrm>
        </p:grpSpPr>
        <p:sp>
          <p:nvSpPr>
            <p:cNvPr id="33907" name="Rectangle 11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1978" y="1603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8" name="Rectangle 12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2074" y="1649"/>
              <a:ext cx="16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9" name="Rectangle 13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2122" y="1603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0" name="Rectangle 14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1978" y="1747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1" name="Rectangle 15"/>
            <p:cNvSpPr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2074" y="1793"/>
              <a:ext cx="16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2" name="Rectangle 16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2122" y="174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3" name="Rectangle 17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1978" y="190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4" name="Rectangle 18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978" y="2051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5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1978" y="2195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X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16" name="Rectangle 20"/>
            <p:cNvSpPr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2074" y="2241"/>
              <a:ext cx="16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n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1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71950" y="2487613"/>
            <a:ext cx="65405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Logic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3802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76688" y="278447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3803" name="Rectangle 2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52888" y="2784475"/>
            <a:ext cx="944562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Network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grpSp>
        <p:nvGrpSpPr>
          <p:cNvPr id="4" name="Group 24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5600700" y="2219325"/>
            <a:ext cx="460375" cy="1517650"/>
            <a:chOff x="3516" y="1603"/>
            <a:chExt cx="290" cy="956"/>
          </a:xfrm>
        </p:grpSpPr>
        <p:sp>
          <p:nvSpPr>
            <p:cNvPr id="33897" name="Rectangle 2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516" y="1603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8" name="Rectangle 2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3612" y="1649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9" name="Rectangle 2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3660" y="1603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0" name="Rectangle 2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516" y="1747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1" name="Rectangle 2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12" y="1793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2" name="Rectangle 3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3660" y="174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3" name="Rectangle 3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3516" y="1907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4" name="Rectangle 3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3516" y="2051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5" name="Rectangle 33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3516" y="2195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906" name="Rectangle 34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3612" y="2241"/>
              <a:ext cx="19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m</a:t>
              </a:r>
            </a:p>
            <a:p>
              <a:pPr eaLnBrk="0" latinLnBrk="1"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5" name="Freeform 35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3054350" y="3321050"/>
            <a:ext cx="2090738" cy="379413"/>
          </a:xfrm>
          <a:custGeom>
            <a:avLst/>
            <a:gdLst>
              <a:gd name="T0" fmla="*/ 1280 w 1281"/>
              <a:gd name="T1" fmla="*/ 16 h 257"/>
              <a:gd name="T2" fmla="*/ 1280 w 1281"/>
              <a:gd name="T3" fmla="*/ 256 h 257"/>
              <a:gd name="T4" fmla="*/ 0 w 1281"/>
              <a:gd name="T5" fmla="*/ 256 h 257"/>
              <a:gd name="T6" fmla="*/ 0 w 1281"/>
              <a:gd name="T7" fmla="*/ 0 h 257"/>
              <a:gd name="T8" fmla="*/ 16 w 1281"/>
              <a:gd name="T9" fmla="*/ 0 h 257"/>
              <a:gd name="T10" fmla="*/ 96 w 1281"/>
              <a:gd name="T11" fmla="*/ 0 h 2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1"/>
              <a:gd name="T19" fmla="*/ 0 h 257"/>
              <a:gd name="T20" fmla="*/ 1281 w 1281"/>
              <a:gd name="T21" fmla="*/ 257 h 2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1" h="257">
                <a:moveTo>
                  <a:pt x="1280" y="16"/>
                </a:moveTo>
                <a:lnTo>
                  <a:pt x="1280" y="256"/>
                </a:lnTo>
                <a:lnTo>
                  <a:pt x="0" y="256"/>
                </a:lnTo>
                <a:lnTo>
                  <a:pt x="0" y="0"/>
                </a:lnTo>
                <a:lnTo>
                  <a:pt x="16" y="0"/>
                </a:lnTo>
                <a:lnTo>
                  <a:pt x="96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6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438525" y="2547938"/>
            <a:ext cx="255588" cy="1060450"/>
            <a:chOff x="2154" y="1811"/>
            <a:chExt cx="161" cy="667"/>
          </a:xfrm>
        </p:grpSpPr>
        <p:sp>
          <p:nvSpPr>
            <p:cNvPr id="33894" name="Rectangle 3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2154" y="181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5" name="Rectangle 3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2154" y="1971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33896" name="Rectangle 3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2154" y="2115"/>
              <a:ext cx="16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eaLnBrk="0" latinLnBrk="1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33807" name="Rectangle 4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75125" y="3544888"/>
            <a:ext cx="157163" cy="311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Rectangle 4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91125" y="3176588"/>
            <a:ext cx="157163" cy="311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Rectangle 4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7950" y="2481263"/>
            <a:ext cx="157163" cy="3095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Rectangle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9538" y="2116138"/>
            <a:ext cx="157162" cy="3095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1" name="Freeform 44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25775" y="2198688"/>
            <a:ext cx="2627313" cy="1990725"/>
          </a:xfrm>
          <a:custGeom>
            <a:avLst/>
            <a:gdLst>
              <a:gd name="T0" fmla="*/ 0 w 1655"/>
              <a:gd name="T1" fmla="*/ 1253 h 1254"/>
              <a:gd name="T2" fmla="*/ 1654 w 1655"/>
              <a:gd name="T3" fmla="*/ 1253 h 1254"/>
              <a:gd name="T4" fmla="*/ 1654 w 1655"/>
              <a:gd name="T5" fmla="*/ 0 h 1254"/>
              <a:gd name="T6" fmla="*/ 1467 w 1655"/>
              <a:gd name="T7" fmla="*/ 0 h 1254"/>
              <a:gd name="T8" fmla="*/ 0 60000 65536"/>
              <a:gd name="T9" fmla="*/ 0 60000 65536"/>
              <a:gd name="T10" fmla="*/ 0 60000 65536"/>
              <a:gd name="T11" fmla="*/ 0 60000 65536"/>
              <a:gd name="T12" fmla="*/ 0 w 1655"/>
              <a:gd name="T13" fmla="*/ 0 h 1254"/>
              <a:gd name="T14" fmla="*/ 1655 w 1655"/>
              <a:gd name="T15" fmla="*/ 1254 h 12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55" h="1254">
                <a:moveTo>
                  <a:pt x="0" y="1253"/>
                </a:moveTo>
                <a:lnTo>
                  <a:pt x="1654" y="1253"/>
                </a:lnTo>
                <a:lnTo>
                  <a:pt x="1654" y="0"/>
                </a:lnTo>
                <a:lnTo>
                  <a:pt x="1467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4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341938" y="2749550"/>
            <a:ext cx="303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4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48288" y="3454400"/>
            <a:ext cx="296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Line 4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54500" y="3856038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Line 4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470025" y="4705350"/>
            <a:ext cx="0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101850" y="4705350"/>
            <a:ext cx="0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736850" y="4705350"/>
            <a:ext cx="9525" cy="725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8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359150" y="4714875"/>
            <a:ext cx="0" cy="771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9" name="Line 5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16375" y="4705350"/>
            <a:ext cx="0" cy="715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0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283200" y="4705350"/>
            <a:ext cx="0" cy="706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1" name="Line 5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903913" y="4705350"/>
            <a:ext cx="0" cy="811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2" name="Line 5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532563" y="4705350"/>
            <a:ext cx="0" cy="735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3" name="Line 5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164388" y="4714875"/>
            <a:ext cx="0" cy="687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4" name="Line 5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808913" y="4705350"/>
            <a:ext cx="0" cy="706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5" name="Line 5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431213" y="4705350"/>
            <a:ext cx="0" cy="1068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6" name="Rectangle 5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2288" y="4797425"/>
            <a:ext cx="922337" cy="1038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rebuchet MS" charset="0"/>
              </a:rPr>
              <a:t>Clock</a:t>
            </a:r>
          </a:p>
          <a:p>
            <a:pPr algn="r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rebuchet MS" charset="0"/>
              </a:rPr>
              <a:t>Data</a:t>
            </a:r>
          </a:p>
        </p:txBody>
      </p:sp>
      <p:sp>
        <p:nvSpPr>
          <p:cNvPr id="33827" name="Line 6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1422400" y="5676900"/>
            <a:ext cx="225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8" name="Line 6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1422400" y="5429250"/>
            <a:ext cx="234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9" name="Line 6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3478213" y="5675313"/>
            <a:ext cx="625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0" name="Line 6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486150" y="5421313"/>
            <a:ext cx="61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1" name="Line 6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1817688" y="5676900"/>
            <a:ext cx="149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2" name="Line 65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1819275" y="5419725"/>
            <a:ext cx="14922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3" name="Line 66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00750" y="5673725"/>
            <a:ext cx="731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4" name="Line 67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994400" y="5426075"/>
            <a:ext cx="744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5" name="Line 6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4256088" y="5670550"/>
            <a:ext cx="1593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6" name="Line 6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4267200" y="5427663"/>
            <a:ext cx="1568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7" name="Rectangle 70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043613" y="53848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Valid</a:t>
            </a:r>
          </a:p>
        </p:txBody>
      </p:sp>
      <p:sp>
        <p:nvSpPr>
          <p:cNvPr id="33838" name="Line 7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6907213" y="5664200"/>
            <a:ext cx="146050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9" name="Line 7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6899275" y="5416550"/>
            <a:ext cx="145415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0" name="Rectangle 73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175500" y="5370513"/>
            <a:ext cx="9255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Compute</a:t>
            </a:r>
          </a:p>
        </p:txBody>
      </p:sp>
      <p:sp>
        <p:nvSpPr>
          <p:cNvPr id="33841" name="Line 74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3552825" y="2265363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2" name="Line 7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556000" y="2635250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3" name="Line 76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5349875" y="3332163"/>
            <a:ext cx="19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4" name="Line 77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3552825" y="3303588"/>
            <a:ext cx="428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5" name="Line 78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343525" y="237013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6" name="Line 79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353050" y="2635250"/>
            <a:ext cx="19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7" name="Line 80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000625" y="2644775"/>
            <a:ext cx="19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8" name="Line 81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5010150" y="2370138"/>
            <a:ext cx="184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9" name="Line 82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5010150" y="3332163"/>
            <a:ext cx="19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83"/>
          <p:cNvGrpSpPr>
            <a:grpSpLocks/>
          </p:cNvGrpSpPr>
          <p:nvPr>
            <p:custDataLst>
              <p:tags r:id="rId56"/>
            </p:custDataLst>
          </p:nvPr>
        </p:nvGrpSpPr>
        <p:grpSpPr bwMode="auto">
          <a:xfrm>
            <a:off x="1638300" y="5418138"/>
            <a:ext cx="190500" cy="257175"/>
            <a:chOff x="1272" y="3864"/>
            <a:chExt cx="120" cy="162"/>
          </a:xfrm>
        </p:grpSpPr>
        <p:sp>
          <p:nvSpPr>
            <p:cNvPr id="33892" name="Line 84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3" name="Line 85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86"/>
          <p:cNvGrpSpPr>
            <a:grpSpLocks/>
          </p:cNvGrpSpPr>
          <p:nvPr>
            <p:custDataLst>
              <p:tags r:id="rId57"/>
            </p:custDataLst>
          </p:nvPr>
        </p:nvGrpSpPr>
        <p:grpSpPr bwMode="auto">
          <a:xfrm>
            <a:off x="5824538" y="5418138"/>
            <a:ext cx="188912" cy="257175"/>
            <a:chOff x="1272" y="3864"/>
            <a:chExt cx="120" cy="162"/>
          </a:xfrm>
        </p:grpSpPr>
        <p:sp>
          <p:nvSpPr>
            <p:cNvPr id="33890" name="Line 8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1" name="Line 8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89"/>
          <p:cNvGrpSpPr>
            <a:grpSpLocks/>
          </p:cNvGrpSpPr>
          <p:nvPr>
            <p:custDataLst>
              <p:tags r:id="rId58"/>
            </p:custDataLst>
          </p:nvPr>
        </p:nvGrpSpPr>
        <p:grpSpPr bwMode="auto">
          <a:xfrm>
            <a:off x="6724650" y="5418138"/>
            <a:ext cx="190500" cy="257175"/>
            <a:chOff x="1272" y="3864"/>
            <a:chExt cx="120" cy="162"/>
          </a:xfrm>
        </p:grpSpPr>
        <p:sp>
          <p:nvSpPr>
            <p:cNvPr id="33888" name="Line 90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9" name="Line 91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92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8348663" y="5408613"/>
            <a:ext cx="190500" cy="257175"/>
            <a:chOff x="1272" y="3864"/>
            <a:chExt cx="120" cy="162"/>
          </a:xfrm>
        </p:grpSpPr>
        <p:sp>
          <p:nvSpPr>
            <p:cNvPr id="33886" name="Line 9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7" name="Line 9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5"/>
          <p:cNvGrpSpPr>
            <a:grpSpLocks/>
          </p:cNvGrpSpPr>
          <p:nvPr>
            <p:custDataLst>
              <p:tags r:id="rId60"/>
            </p:custDataLst>
          </p:nvPr>
        </p:nvGrpSpPr>
        <p:grpSpPr bwMode="auto">
          <a:xfrm>
            <a:off x="4086225" y="5418138"/>
            <a:ext cx="190500" cy="257175"/>
            <a:chOff x="1272" y="3864"/>
            <a:chExt cx="120" cy="162"/>
          </a:xfrm>
        </p:grpSpPr>
        <p:sp>
          <p:nvSpPr>
            <p:cNvPr id="33884" name="Line 96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5" name="Line 97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98"/>
          <p:cNvGrpSpPr>
            <a:grpSpLocks/>
          </p:cNvGrpSpPr>
          <p:nvPr>
            <p:custDataLst>
              <p:tags r:id="rId61"/>
            </p:custDataLst>
          </p:nvPr>
        </p:nvGrpSpPr>
        <p:grpSpPr bwMode="auto">
          <a:xfrm>
            <a:off x="3300413" y="5413375"/>
            <a:ext cx="188912" cy="257175"/>
            <a:chOff x="1272" y="3864"/>
            <a:chExt cx="120" cy="162"/>
          </a:xfrm>
        </p:grpSpPr>
        <p:sp>
          <p:nvSpPr>
            <p:cNvPr id="33882" name="Line 99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3" name="Line 100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 flipH="1">
              <a:off x="1272" y="3864"/>
              <a:ext cx="120" cy="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56" name="Line 10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1423988" y="5113338"/>
            <a:ext cx="1338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7" name="Line 102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2724150" y="4852988"/>
            <a:ext cx="1317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8" name="Line 103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2744788" y="4837113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9" name="Line 104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4003675" y="5126038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0" name="Line 105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5272088" y="4854575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1" name="Line 106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5283200" y="4837113"/>
            <a:ext cx="0" cy="307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2" name="Line 107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532563" y="484346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3" name="Line 10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6521450" y="5111750"/>
            <a:ext cx="1308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4" name="Line 109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7794625" y="4832350"/>
            <a:ext cx="862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5" name="Line 110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659313" y="4751388"/>
            <a:ext cx="0" cy="688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6" name="Line 111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273367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7" name="Line 112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210502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8" name="Line 113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1457325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9" name="Line 11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401002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0" name="Line 115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667250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1" name="Line 116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5286375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2" name="Line 117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6534150" y="568483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3" name="Line 11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162800" y="5665788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4" name="Line 11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7800975" y="5675313"/>
            <a:ext cx="0" cy="95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5" name="Line 1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3362325" y="5607050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6" name="Line 12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5903913" y="5588000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7" name="Line 122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7808913" y="4813300"/>
            <a:ext cx="0" cy="285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8" name="Line 123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017963" y="484981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9" name="Rectangle 124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122488" y="5360988"/>
            <a:ext cx="9255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Compute</a:t>
            </a:r>
            <a:endParaRPr lang="en-US" sz="1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3880" name="Rectangle 125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3481388" y="5372100"/>
            <a:ext cx="6318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Valid</a:t>
            </a:r>
          </a:p>
        </p:txBody>
      </p:sp>
      <p:sp>
        <p:nvSpPr>
          <p:cNvPr id="33881" name="Rectangle 126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4600575" y="5364163"/>
            <a:ext cx="9255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imes New Roman" charset="0"/>
              </a:rPr>
              <a:t>Compute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what-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wholement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Clocked or Enabled Elements</a:t>
            </a:r>
          </a:p>
          <a:p>
            <a:pPr lvl="1"/>
            <a:r>
              <a:rPr lang="en-US" dirty="0" smtClean="0"/>
              <a:t>Flip Flops and Latches</a:t>
            </a:r>
          </a:p>
          <a:p>
            <a:endParaRPr lang="en-US" dirty="0"/>
          </a:p>
          <a:p>
            <a:r>
              <a:rPr lang="en-US" dirty="0" smtClean="0"/>
              <a:t>“Hold on” to state until triggered to update.</a:t>
            </a:r>
          </a:p>
          <a:p>
            <a:endParaRPr lang="en-US" dirty="0"/>
          </a:p>
          <a:p>
            <a:r>
              <a:rPr lang="en-US" i="1" dirty="0" smtClean="0"/>
              <a:t>Many</a:t>
            </a:r>
            <a:r>
              <a:rPr lang="en-US" dirty="0" smtClean="0"/>
              <a:t> kinds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55363" cy="589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http://www.ti.com/lit/ds/symlink/sn74lvc1g374.pdf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90600"/>
            <a:ext cx="5738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http://www.ti.com/lit/ds/symlink/sn74lvc1g374.pdf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http://www.ti.com/lit/ds/symlink/sn74lvc1g374.pdf</a:t>
            </a:r>
            <a:endParaRPr lang="en-US" dirty="0"/>
          </a:p>
        </p:txBody>
      </p:sp>
      <p:pic>
        <p:nvPicPr>
          <p:cNvPr id="3379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731" y="304800"/>
            <a:ext cx="875453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971800"/>
            <a:ext cx="48482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64886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http://www.ti.com/lit/ds/symlink/sn74lvc1g374.pdf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44000" cy="222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857490"/>
            <a:ext cx="9144000" cy="332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– Required stability before</a:t>
            </a:r>
          </a:p>
          <a:p>
            <a:endParaRPr lang="en-US" dirty="0"/>
          </a:p>
          <a:p>
            <a:r>
              <a:rPr lang="en-US" dirty="0" smtClean="0"/>
              <a:t>Hold – Required stability after</a:t>
            </a:r>
          </a:p>
          <a:p>
            <a:endParaRPr lang="en-US" dirty="0"/>
          </a:p>
          <a:p>
            <a:r>
              <a:rPr lang="en-US" dirty="0" smtClean="0"/>
              <a:t>Propagation Delay – Until outputs update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Reinventing the SR Latch</a:t>
            </a:r>
            <a:endParaRPr lang="en-US" dirty="0"/>
          </a:p>
        </p:txBody>
      </p:sp>
      <p:pic>
        <p:nvPicPr>
          <p:cNvPr id="1026" name="Picture 2" descr="http://upload.wikimedia.org/wikipedia/commons/thumb/c/c6/R-S_mk2.gif/220px-R-S_mk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181350" cy="232817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711440" y="6488668"/>
            <a:ext cx="443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http://en.wikipedia.org/wiki/File:R-S_mk2.gif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“SR” for “Set Reset”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Cross-coupled NOR/NAND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3886200"/>
          <a:ext cx="3886200" cy="25908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 Next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Reinventing the SR Latch</a:t>
            </a:r>
            <a:endParaRPr lang="en-US" dirty="0"/>
          </a:p>
        </p:txBody>
      </p:sp>
      <p:pic>
        <p:nvPicPr>
          <p:cNvPr id="1026" name="Picture 2" descr="http://upload.wikimedia.org/wikipedia/commons/thumb/c/c6/R-S_mk2.gif/220px-R-S_mk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181350" cy="232817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711440" y="6488668"/>
            <a:ext cx="443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http://en.wikipedia.org/wiki/File:R-S_mk2.gif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“SR” for “Set Reset”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Cross-coupled NOR/NAND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3886200"/>
          <a:ext cx="3886200" cy="25908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 Next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r>
              <a:rPr lang="en-US" dirty="0" smtClean="0"/>
              <a:t>Texas Instruments Data Sheets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SR Latch Timing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4406858"/>
            <a:ext cx="474458" cy="25273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S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R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Q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charset="0"/>
              </a:rPr>
              <a:t>Q</a:t>
            </a:r>
            <a:r>
              <a:rPr lang="en-US" sz="2400" dirty="0" smtClean="0"/>
              <a:t> ̅</a:t>
            </a:r>
            <a:endParaRPr lang="en-US" sz="2400" dirty="0">
              <a:latin typeface="Times New Roman" charset="0"/>
            </a:endParaRP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557212" y="4722768"/>
            <a:ext cx="1163638" cy="163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1949450" y="44958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644650" y="44958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34988" y="4313196"/>
            <a:ext cx="6975475" cy="2357437"/>
            <a:chOff x="924" y="2146"/>
            <a:chExt cx="4394" cy="2012"/>
          </a:xfrm>
        </p:grpSpPr>
        <p:grpSp>
          <p:nvGrpSpPr>
            <p:cNvPr id="15" name="Group 39"/>
            <p:cNvGrpSpPr>
              <a:grpSpLocks/>
            </p:cNvGrpSpPr>
            <p:nvPr/>
          </p:nvGrpSpPr>
          <p:grpSpPr bwMode="auto">
            <a:xfrm>
              <a:off x="1331" y="2146"/>
              <a:ext cx="3987" cy="2012"/>
              <a:chOff x="1331" y="2146"/>
              <a:chExt cx="3987" cy="2012"/>
            </a:xfrm>
          </p:grpSpPr>
          <p:sp>
            <p:nvSpPr>
              <p:cNvPr id="17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3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41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7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42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1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43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5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44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9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45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46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727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47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122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48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5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49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49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50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5318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Line 5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924" y="2160"/>
              <a:ext cx="0" cy="19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8914" name="Picture 2" descr="http://upload.wikimedia.org/wikipedia/commons/a/a8/SR-NOR-latch.pn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838200" y="1600200"/>
            <a:ext cx="2914650" cy="2370280"/>
          </a:xfrm>
          <a:prstGeom prst="rect">
            <a:avLst/>
          </a:prstGeom>
          <a:noFill/>
        </p:spPr>
      </p:pic>
      <p:sp>
        <p:nvSpPr>
          <p:cNvPr id="2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501650" y="57912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01650" y="60198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40050" y="44958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3168650" y="4724400"/>
            <a:ext cx="3581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501650" y="5257798"/>
            <a:ext cx="3886200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16450" y="50292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311650" y="50292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607050" y="5029200"/>
            <a:ext cx="2286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5835650" y="52578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054850" y="5029200"/>
            <a:ext cx="1708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750050" y="50292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054850" y="4495800"/>
            <a:ext cx="1708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750050" y="4495800"/>
            <a:ext cx="3048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131175" y="4343400"/>
            <a:ext cx="0" cy="2357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763000" y="4343400"/>
            <a:ext cx="0" cy="2357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916" name="Picture 4" descr="http://fac-web.spsu.edu/cs/faculty/bbrown/web_lectures/sequential/sr_symbol.gif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181600" y="1447800"/>
            <a:ext cx="1676400" cy="2291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Invent new types of latches by adding control logic around a SR or S ̅R̅ latch</a:t>
            </a:r>
          </a:p>
          <a:p>
            <a:endParaRPr lang="en-US" dirty="0"/>
          </a:p>
          <a:p>
            <a:r>
              <a:rPr lang="en-US" dirty="0" smtClean="0"/>
              <a:t>Treat the SR as a magic box</a:t>
            </a:r>
          </a:p>
          <a:p>
            <a:endParaRPr lang="en-US" dirty="0"/>
          </a:p>
          <a:p>
            <a:r>
              <a:rPr lang="en-US" dirty="0" smtClean="0"/>
              <a:t>Create a truth table to translate your requirements to the SR’s inputs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Boreds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r>
              <a:rPr lang="en-US" dirty="0" smtClean="0"/>
              <a:t>Gated SR latch</a:t>
            </a:r>
          </a:p>
          <a:p>
            <a:pPr lvl="1"/>
            <a:r>
              <a:rPr lang="en-US" dirty="0" smtClean="0"/>
              <a:t>Inputs “work” only while Enable is True</a:t>
            </a:r>
          </a:p>
          <a:p>
            <a:pPr lvl="1"/>
            <a:r>
              <a:rPr lang="en-US" dirty="0" smtClean="0"/>
              <a:t>When Enable is false, S/R have no effect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Design a Gated D Latch</a:t>
            </a:r>
          </a:p>
          <a:p>
            <a:pPr lvl="1"/>
            <a:r>
              <a:rPr lang="en-US" dirty="0" smtClean="0"/>
              <a:t>One </a:t>
            </a:r>
            <a:r>
              <a:rPr lang="en-US" b="1" dirty="0" smtClean="0"/>
              <a:t>D</a:t>
            </a:r>
            <a:r>
              <a:rPr lang="en-US" dirty="0" smtClean="0"/>
              <a:t>ata input instead of </a:t>
            </a:r>
            <a:r>
              <a:rPr lang="en-US" b="1" dirty="0" smtClean="0"/>
              <a:t>S</a:t>
            </a:r>
            <a:r>
              <a:rPr lang="en-US" dirty="0" smtClean="0"/>
              <a:t>et </a:t>
            </a:r>
            <a:r>
              <a:rPr lang="en-US" b="1" dirty="0" smtClean="0"/>
              <a:t>R</a:t>
            </a:r>
            <a:r>
              <a:rPr lang="en-US" dirty="0" smtClean="0"/>
              <a:t>eset.</a:t>
            </a:r>
          </a:p>
          <a:p>
            <a:pPr lvl="1"/>
            <a:r>
              <a:rPr lang="en-US" dirty="0" smtClean="0"/>
              <a:t>Output follows input while enabled</a:t>
            </a:r>
          </a:p>
          <a:p>
            <a:pPr lvl="1"/>
            <a:r>
              <a:rPr lang="en-US" dirty="0" smtClean="0"/>
              <a:t>When Enable is false, Output holds last value</a:t>
            </a:r>
          </a:p>
          <a:p>
            <a:pPr lvl="1"/>
            <a:endParaRPr lang="en-US" dirty="0"/>
          </a:p>
          <a:p>
            <a:r>
              <a:rPr lang="en-US" dirty="0" smtClean="0"/>
              <a:t>Smallest design?  Fastest?  Weirdest?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promised a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Confusing </a:t>
            </a:r>
            <a:r>
              <a:rPr lang="en-US" dirty="0" err="1" smtClean="0"/>
              <a:t>vocab</a:t>
            </a:r>
            <a:r>
              <a:rPr lang="en-US" dirty="0" smtClean="0"/>
              <a:t> – they are similar</a:t>
            </a:r>
          </a:p>
          <a:p>
            <a:endParaRPr lang="en-US" dirty="0" smtClean="0"/>
          </a:p>
          <a:p>
            <a:r>
              <a:rPr lang="en-US" dirty="0" smtClean="0"/>
              <a:t>A latch is typically enabled</a:t>
            </a:r>
          </a:p>
          <a:p>
            <a:endParaRPr lang="en-US" dirty="0"/>
          </a:p>
          <a:p>
            <a:r>
              <a:rPr lang="en-US" dirty="0" smtClean="0"/>
              <a:t>A Flip Flop is typically Clocked</a:t>
            </a:r>
          </a:p>
          <a:p>
            <a:endParaRPr lang="en-US" dirty="0"/>
          </a:p>
          <a:p>
            <a:r>
              <a:rPr lang="en-US" dirty="0" smtClean="0"/>
              <a:t>All are forms of ‘</a:t>
            </a:r>
            <a:r>
              <a:rPr lang="en-US" dirty="0" err="1" smtClean="0"/>
              <a:t>Bistable</a:t>
            </a:r>
            <a:r>
              <a:rPr lang="en-US" dirty="0" smtClean="0"/>
              <a:t> </a:t>
            </a:r>
            <a:r>
              <a:rPr lang="en-US" dirty="0" err="1" smtClean="0"/>
              <a:t>Multivibrators’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Master Slave D-Flip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D-Latches in series with opposite polarity Enable lines</a:t>
            </a:r>
          </a:p>
          <a:p>
            <a:endParaRPr lang="en-US" dirty="0" smtClean="0"/>
          </a:p>
          <a:p>
            <a:r>
              <a:rPr lang="en-US" dirty="0" smtClean="0"/>
              <a:t>Pulse Triggered</a:t>
            </a:r>
            <a:endParaRPr lang="en-US" dirty="0"/>
          </a:p>
          <a:p>
            <a:pPr lvl="1"/>
            <a:r>
              <a:rPr lang="en-US" dirty="0" smtClean="0"/>
              <a:t>Capture on one edge</a:t>
            </a:r>
          </a:p>
          <a:p>
            <a:pPr lvl="1"/>
            <a:r>
              <a:rPr lang="en-US" dirty="0" smtClean="0"/>
              <a:t>Display on the other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Basis of Shift Registers</a:t>
            </a:r>
          </a:p>
          <a:p>
            <a:pPr lvl="1"/>
            <a:r>
              <a:rPr lang="en-US" dirty="0" smtClean="0"/>
              <a:t>“Bucket Brigade”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Triggered D-Flip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Data Input</a:t>
            </a:r>
          </a:p>
          <a:p>
            <a:endParaRPr lang="en-US" dirty="0"/>
          </a:p>
          <a:p>
            <a:r>
              <a:rPr lang="en-US" b="1" dirty="0" smtClean="0"/>
              <a:t>CLOCK</a:t>
            </a:r>
            <a:r>
              <a:rPr lang="en-US" dirty="0" smtClean="0"/>
              <a:t> input, not enable</a:t>
            </a:r>
          </a:p>
          <a:p>
            <a:endParaRPr lang="en-US" b="1" dirty="0"/>
          </a:p>
          <a:p>
            <a:r>
              <a:rPr lang="en-US" dirty="0" smtClean="0"/>
              <a:t>Captures and Displays on the same edge</a:t>
            </a:r>
          </a:p>
          <a:p>
            <a:endParaRPr lang="en-US" dirty="0"/>
          </a:p>
          <a:p>
            <a:r>
              <a:rPr lang="en-US" dirty="0" smtClean="0"/>
              <a:t>Constructed from 3 SR latches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229100" y="52197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Triggered D-Flip Flop</a:t>
            </a:r>
            <a:endParaRPr lang="en-US" dirty="0"/>
          </a:p>
        </p:txBody>
      </p:sp>
      <p:pic>
        <p:nvPicPr>
          <p:cNvPr id="45058" name="Picture 2" descr="http://upload.wikimedia.org/wikipedia/en/7/74/Edge_triggered_D_flip-flo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09718"/>
            <a:ext cx="5638800" cy="5610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Flops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Ternary:  Flip-Flap-Flop.</a:t>
            </a:r>
          </a:p>
          <a:p>
            <a:endParaRPr lang="en-US" dirty="0"/>
          </a:p>
          <a:p>
            <a:r>
              <a:rPr lang="en-US" dirty="0" smtClean="0"/>
              <a:t>T Flip Flop</a:t>
            </a:r>
          </a:p>
          <a:p>
            <a:pPr lvl="1"/>
            <a:r>
              <a:rPr lang="en-US" dirty="0" smtClean="0"/>
              <a:t>Toggles on each clock strobe</a:t>
            </a:r>
          </a:p>
          <a:p>
            <a:pPr lvl="1"/>
            <a:r>
              <a:rPr lang="en-US" dirty="0" smtClean="0"/>
              <a:t>Good for cutting frequency in half</a:t>
            </a:r>
          </a:p>
          <a:p>
            <a:pPr lvl="1"/>
            <a:endParaRPr lang="en-US" dirty="0"/>
          </a:p>
          <a:p>
            <a:r>
              <a:rPr lang="en-US" dirty="0" smtClean="0"/>
              <a:t>JK Flip Flop</a:t>
            </a:r>
          </a:p>
          <a:p>
            <a:pPr lvl="1"/>
            <a:r>
              <a:rPr lang="en-US" dirty="0" smtClean="0"/>
              <a:t>Clocked SR flip flop that also supports toggling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between processing stages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Debounce</a:t>
            </a:r>
            <a:r>
              <a:rPr lang="en-US" dirty="0" smtClean="0"/>
              <a:t>” inputs</a:t>
            </a:r>
          </a:p>
          <a:p>
            <a:pPr lvl="1"/>
            <a:r>
              <a:rPr lang="en-US" dirty="0" smtClean="0"/>
              <a:t>Hide external noise / uncertainty from the inputs</a:t>
            </a:r>
          </a:p>
          <a:p>
            <a:pPr lvl="1"/>
            <a:endParaRPr lang="en-US" dirty="0"/>
          </a:p>
          <a:p>
            <a:r>
              <a:rPr lang="en-US" dirty="0" smtClean="0"/>
              <a:t>Synchronization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Approximation Hacks from Yesterday</a:t>
            </a:r>
          </a:p>
          <a:p>
            <a:endParaRPr lang="en-US" dirty="0"/>
          </a:p>
          <a:p>
            <a:r>
              <a:rPr lang="en-US" dirty="0" smtClean="0"/>
              <a:t>The ravages of time</a:t>
            </a:r>
          </a:p>
          <a:p>
            <a:endParaRPr lang="en-US" dirty="0"/>
          </a:p>
          <a:p>
            <a:r>
              <a:rPr lang="en-US" dirty="0" smtClean="0"/>
              <a:t>Latches, Flip Flops, Sandals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lecture b0010:</a:t>
            </a:r>
          </a:p>
          <a:p>
            <a:pPr lvl="1"/>
            <a:r>
              <a:rPr lang="en-US" dirty="0" smtClean="0"/>
              <a:t>1 R=</a:t>
            </a:r>
            <a:r>
              <a:rPr lang="en-US" dirty="0" err="1" smtClean="0"/>
              <a:t>r^n</a:t>
            </a:r>
            <a:r>
              <a:rPr lang="en-US" dirty="0" smtClean="0"/>
              <a:t> = n R=r digits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 R</a:t>
            </a:r>
            <a:r>
              <a:rPr lang="en-US" baseline="-25000" dirty="0" smtClean="0"/>
              <a:t>A </a:t>
            </a:r>
            <a:r>
              <a:rPr lang="en-US" dirty="0" smtClean="0"/>
              <a:t>Digit is ‘worth’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RB</a:t>
            </a:r>
            <a:r>
              <a:rPr lang="en-US" dirty="0" err="1" smtClean="0"/>
              <a:t>R</a:t>
            </a:r>
            <a:r>
              <a:rPr lang="en-US" baseline="-25000" dirty="0" err="1" smtClean="0"/>
              <a:t>A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Hex: R</a:t>
            </a:r>
            <a:r>
              <a:rPr lang="en-US" baseline="-25000" dirty="0" smtClean="0"/>
              <a:t>A</a:t>
            </a:r>
            <a:r>
              <a:rPr lang="en-US" dirty="0" smtClean="0"/>
              <a:t> = 16, R</a:t>
            </a:r>
            <a:r>
              <a:rPr lang="en-US" baseline="-25000" dirty="0" smtClean="0"/>
              <a:t>B</a:t>
            </a:r>
            <a:r>
              <a:rPr lang="en-US" dirty="0" smtClean="0"/>
              <a:t> = 2</a:t>
            </a:r>
          </a:p>
          <a:p>
            <a:pPr lvl="1"/>
            <a:r>
              <a:rPr lang="en-US" dirty="0" smtClean="0"/>
              <a:t>log</a:t>
            </a:r>
            <a:r>
              <a:rPr lang="en-US" baseline="-25000" dirty="0" smtClean="0"/>
              <a:t>2 </a:t>
            </a:r>
            <a:r>
              <a:rPr lang="en-US" dirty="0" smtClean="0"/>
              <a:t>(16) = 4</a:t>
            </a:r>
          </a:p>
          <a:p>
            <a:pPr lvl="1"/>
            <a:r>
              <a:rPr lang="en-US" dirty="0" smtClean="0"/>
              <a:t>1 Hex digit is ‘worth’ 4 binary digits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24 binary digits ≈ 7 decimal digits</a:t>
            </a:r>
          </a:p>
          <a:p>
            <a:pPr lvl="1"/>
            <a:r>
              <a:rPr lang="en-US" dirty="0" smtClean="0"/>
              <a:t>log</a:t>
            </a:r>
            <a:r>
              <a:rPr lang="en-US" baseline="-25000" dirty="0" smtClean="0"/>
              <a:t>10</a:t>
            </a:r>
            <a:r>
              <a:rPr lang="en-US" dirty="0" smtClean="0"/>
              <a:t>(2) * 24 ≈ 7.2247198…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log</a:t>
            </a:r>
            <a:r>
              <a:rPr lang="en-US" baseline="-25000" dirty="0" smtClean="0"/>
              <a:t>10</a:t>
            </a:r>
            <a:r>
              <a:rPr lang="en-US" dirty="0" smtClean="0"/>
              <a:t>(2)≈ 0.3		 log</a:t>
            </a:r>
            <a:r>
              <a:rPr lang="en-US" baseline="-25000" dirty="0" smtClean="0"/>
              <a:t>2</a:t>
            </a:r>
            <a:r>
              <a:rPr lang="en-US" dirty="0" smtClean="0"/>
              <a:t>(10)≈ 3.3</a:t>
            </a:r>
          </a:p>
          <a:p>
            <a:endParaRPr lang="en-US" dirty="0"/>
          </a:p>
          <a:p>
            <a:r>
              <a:rPr lang="en-US" dirty="0" smtClean="0"/>
              <a:t>2^ ± 126  ≈ +/-10^ ± 38</a:t>
            </a:r>
          </a:p>
          <a:p>
            <a:pPr lvl="1"/>
            <a:r>
              <a:rPr lang="en-US" dirty="0" smtClean="0"/>
              <a:t>126 * .3 ≈ 37.929…</a:t>
            </a:r>
          </a:p>
          <a:p>
            <a:endParaRPr lang="en-US" dirty="0" smtClean="0"/>
          </a:p>
          <a:p>
            <a:r>
              <a:rPr lang="en-US" dirty="0" smtClean="0"/>
              <a:t>How many digits does 2^24 have in decimal?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4BC5-C675-1F4F-8B0C-F68F45E1961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72" tIns="44442" rIns="90472" bIns="44442" anchor="b">
            <a:normAutofit fontScale="90000"/>
          </a:bodyPr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Combinational Logic Design Process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/>
              <a:t>Understand the Problem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what is the circuit supposed to do?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write down inputs (data, control) and outputs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draw block diagram or other picture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Formulate the Problem in terms of a truth table or other suitable design representation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truth table, Boolean algebra, etc.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Choose Implementation Target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PAL, PLA, </a:t>
            </a:r>
            <a:r>
              <a:rPr lang="en-US" dirty="0" err="1">
                <a:ea typeface="ＭＳ Ｐゴシック" charset="-128"/>
              </a:rPr>
              <a:t>Mux</a:t>
            </a:r>
            <a:r>
              <a:rPr lang="en-US" dirty="0">
                <a:ea typeface="ＭＳ Ｐゴシック" charset="-128"/>
              </a:rPr>
              <a:t>, Decoder, Discrete Gates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Follow Implementation Procedure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K-maps, Boolean algebra, algorithmic simplification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DA74-2C4A-FE45-8DE9-7EEA68C4FAE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Combinational vs. Sequential Logic</a:t>
            </a:r>
          </a:p>
        </p:txBody>
      </p:sp>
      <p:sp>
        <p:nvSpPr>
          <p:cNvPr id="27652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71625" y="3235325"/>
            <a:ext cx="5562600" cy="1436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 i="1">
                <a:latin typeface="Trebuchet MS" charset="0"/>
              </a:rPr>
              <a:t>Combinational logic</a:t>
            </a:r>
          </a:p>
          <a:p>
            <a:pPr eaLnBrk="0" hangingPunct="0">
              <a:lnSpc>
                <a:spcPct val="85000"/>
              </a:lnSpc>
            </a:pPr>
            <a:r>
              <a:rPr lang="en-US" b="1">
                <a:latin typeface="Trebuchet MS" charset="0"/>
              </a:rPr>
              <a:t>      </a:t>
            </a:r>
            <a:r>
              <a:rPr lang="en-US">
                <a:latin typeface="Trebuchet MS" charset="0"/>
              </a:rPr>
              <a:t>no feedback among inputs and outputs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      outputs are a pure function of the inputs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      e.g., seat belt light: 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           (Dbelt, Pbelt, Passenger) mapped into (Light)</a:t>
            </a:r>
          </a:p>
          <a:p>
            <a:pPr eaLnBrk="0" latinLnBrk="1" hangingPunct="0">
              <a:lnSpc>
                <a:spcPct val="80000"/>
              </a:lnSpc>
            </a:pPr>
            <a:endParaRPr lang="en-US">
              <a:latin typeface="Trebuchet MS" charset="0"/>
            </a:endParaRPr>
          </a:p>
        </p:txBody>
      </p:sp>
      <p:sp>
        <p:nvSpPr>
          <p:cNvPr id="2765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13225" y="1127125"/>
            <a:ext cx="4213225" cy="984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Network implemented from logic gates.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The presence of feedback 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distinguishes between </a:t>
            </a:r>
            <a:r>
              <a:rPr lang="en-US" b="1" i="1">
                <a:latin typeface="Trebuchet MS" charset="0"/>
              </a:rPr>
              <a:t>sequential</a:t>
            </a:r>
          </a:p>
          <a:p>
            <a:pPr eaLnBrk="0" hangingPunct="0">
              <a:lnSpc>
                <a:spcPct val="85000"/>
              </a:lnSpc>
            </a:pPr>
            <a:r>
              <a:rPr lang="en-US">
                <a:latin typeface="Trebuchet MS" charset="0"/>
              </a:rPr>
              <a:t>and </a:t>
            </a:r>
            <a:r>
              <a:rPr lang="en-US" b="1" i="1">
                <a:latin typeface="Trebuchet MS" charset="0"/>
              </a:rPr>
              <a:t>combinational </a:t>
            </a:r>
            <a:r>
              <a:rPr lang="en-US">
                <a:latin typeface="Trebuchet MS" charset="0"/>
              </a:rPr>
              <a:t>networks.</a:t>
            </a:r>
            <a:endParaRPr lang="en-US" b="1">
              <a:latin typeface="Trebuchet MS" charset="0"/>
            </a:endParaRPr>
          </a:p>
        </p:txBody>
      </p:sp>
      <p:grpSp>
        <p:nvGrpSpPr>
          <p:cNvPr id="2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60700" y="1476375"/>
            <a:ext cx="255588" cy="1060450"/>
            <a:chOff x="1928" y="1288"/>
            <a:chExt cx="161" cy="669"/>
          </a:xfrm>
        </p:grpSpPr>
        <p:sp>
          <p:nvSpPr>
            <p:cNvPr id="27701" name="Rectangle 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928" y="128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702" name="Rectangle 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928" y="144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703" name="Rectangle 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928" y="1592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27655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1152525"/>
            <a:ext cx="1012825" cy="12065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06500" y="1127125"/>
            <a:ext cx="2936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X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57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58900" y="1198563"/>
            <a:ext cx="260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Trebuchet MS" charset="0"/>
              </a:rPr>
              <a:t>1</a:t>
            </a:r>
          </a:p>
          <a:p>
            <a:pPr hangingPunct="0"/>
            <a:endParaRPr lang="en-US" sz="12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58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33513" y="11271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59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06500" y="1384300"/>
            <a:ext cx="2936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X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0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58900" y="1457325"/>
            <a:ext cx="260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Trebuchet MS" charset="0"/>
              </a:rPr>
              <a:t>2</a:t>
            </a:r>
          </a:p>
          <a:p>
            <a:pPr hangingPunct="0"/>
            <a:endParaRPr lang="en-US" sz="12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1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33513" y="13557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2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04913" y="16097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3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204913" y="1838325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4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206500" y="2036763"/>
            <a:ext cx="2936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rebuchet MS" charset="0"/>
              </a:rPr>
              <a:t>X</a:t>
            </a: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5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358900" y="2111375"/>
            <a:ext cx="2635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Trebuchet MS" charset="0"/>
              </a:rPr>
              <a:t>n</a:t>
            </a:r>
          </a:p>
          <a:p>
            <a:pPr hangingPunct="0"/>
            <a:endParaRPr lang="en-US" sz="120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666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24063" y="1712913"/>
            <a:ext cx="1809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  <a:p>
            <a:pPr hangingPunct="0"/>
            <a:endParaRPr lang="en-US" sz="1600">
              <a:solidFill>
                <a:srgbClr val="000000"/>
              </a:solidFill>
              <a:latin typeface="Trebuchet MS" charset="0"/>
            </a:endParaRPr>
          </a:p>
        </p:txBody>
      </p:sp>
      <p:grpSp>
        <p:nvGrpSpPr>
          <p:cNvPr id="3" name="Group 21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2097088" y="1412875"/>
            <a:ext cx="944562" cy="823913"/>
            <a:chOff x="1321" y="1249"/>
            <a:chExt cx="505" cy="627"/>
          </a:xfrm>
        </p:grpSpPr>
        <p:sp>
          <p:nvSpPr>
            <p:cNvPr id="27699" name="Rectangle 2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90" y="1249"/>
              <a:ext cx="413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Logic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700" name="Rectangle 23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321" y="1436"/>
              <a:ext cx="505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Network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3492500" y="1146175"/>
            <a:ext cx="460375" cy="1516063"/>
            <a:chOff x="2200" y="1080"/>
            <a:chExt cx="290" cy="956"/>
          </a:xfrm>
        </p:grpSpPr>
        <p:sp>
          <p:nvSpPr>
            <p:cNvPr id="27689" name="Rectangle 2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200" y="1080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0" name="Rectangle 2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296" y="1126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1</a:t>
              </a:r>
            </a:p>
            <a:p>
              <a:pPr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1" name="Rectangle 2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344" y="1080"/>
              <a:ext cx="11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2" name="Rectangle 2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00" y="1224"/>
              <a:ext cx="18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3" name="Rectangle 29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296" y="1270"/>
              <a:ext cx="1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2</a:t>
              </a:r>
            </a:p>
            <a:p>
              <a:pPr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4" name="Rectangle 30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344" y="1224"/>
              <a:ext cx="11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5" name="Rectangle 31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200" y="1384"/>
              <a:ext cx="11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6" name="Rectangle 32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200" y="1528"/>
              <a:ext cx="114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7" name="Rectangle 33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200" y="1672"/>
              <a:ext cx="184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Z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98" name="Rectangle 34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296" y="1718"/>
              <a:ext cx="19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m</a:t>
              </a:r>
            </a:p>
            <a:p>
              <a:pPr hangingPunct="0"/>
              <a:endParaRPr lang="en-US" sz="12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27669" name="Freeform 35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1111250" y="2209800"/>
            <a:ext cx="2119313" cy="398463"/>
          </a:xfrm>
          <a:custGeom>
            <a:avLst/>
            <a:gdLst>
              <a:gd name="T0" fmla="*/ 1280 w 1281"/>
              <a:gd name="T1" fmla="*/ 16 h 257"/>
              <a:gd name="T2" fmla="*/ 1280 w 1281"/>
              <a:gd name="T3" fmla="*/ 256 h 257"/>
              <a:gd name="T4" fmla="*/ 0 w 1281"/>
              <a:gd name="T5" fmla="*/ 256 h 257"/>
              <a:gd name="T6" fmla="*/ 0 w 1281"/>
              <a:gd name="T7" fmla="*/ 0 h 257"/>
              <a:gd name="T8" fmla="*/ 16 w 1281"/>
              <a:gd name="T9" fmla="*/ 0 h 257"/>
              <a:gd name="T10" fmla="*/ 96 w 1281"/>
              <a:gd name="T11" fmla="*/ 0 h 2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1"/>
              <a:gd name="T19" fmla="*/ 0 h 257"/>
              <a:gd name="T20" fmla="*/ 1281 w 1281"/>
              <a:gd name="T21" fmla="*/ 257 h 2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1" h="257">
                <a:moveTo>
                  <a:pt x="1280" y="16"/>
                </a:moveTo>
                <a:lnTo>
                  <a:pt x="1280" y="256"/>
                </a:lnTo>
                <a:lnTo>
                  <a:pt x="0" y="256"/>
                </a:lnTo>
                <a:lnTo>
                  <a:pt x="0" y="0"/>
                </a:lnTo>
                <a:lnTo>
                  <a:pt x="16" y="0"/>
                </a:lnTo>
                <a:lnTo>
                  <a:pt x="96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6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1485900" y="1476375"/>
            <a:ext cx="255588" cy="1060450"/>
            <a:chOff x="936" y="1288"/>
            <a:chExt cx="161" cy="669"/>
          </a:xfrm>
        </p:grpSpPr>
        <p:sp>
          <p:nvSpPr>
            <p:cNvPr id="27686" name="Rectangle 3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936" y="128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87" name="Rectangle 38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936" y="1448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  <p:sp>
          <p:nvSpPr>
            <p:cNvPr id="27688" name="Rectangle 39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36" y="1592"/>
              <a:ext cx="16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rebuchet MS" charset="0"/>
                </a:rPr>
                <a:t>-</a:t>
              </a:r>
            </a:p>
            <a:p>
              <a:pPr hangingPunct="0"/>
              <a:endParaRPr lang="en-US" sz="1600">
                <a:solidFill>
                  <a:srgbClr val="000000"/>
                </a:solidFill>
                <a:latin typeface="Trebuchet MS" charset="0"/>
              </a:endParaRPr>
            </a:p>
          </p:txBody>
        </p:sp>
      </p:grpSp>
      <p:sp>
        <p:nvSpPr>
          <p:cNvPr id="27671" name="Rectangle 4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984500" y="4714875"/>
            <a:ext cx="1270000" cy="1228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2" tIns="44442" rIns="90472" bIns="44442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>
                <a:latin typeface="Trebuchet MS" charset="0"/>
              </a:rPr>
              <a:t>Logic</a:t>
            </a:r>
            <a:br>
              <a:rPr lang="en-US" sz="2400">
                <a:latin typeface="Trebuchet MS" charset="0"/>
              </a:rPr>
            </a:br>
            <a:r>
              <a:rPr lang="en-US" sz="2400">
                <a:latin typeface="Trebuchet MS" charset="0"/>
              </a:rPr>
              <a:t>Circuit</a:t>
            </a:r>
          </a:p>
        </p:txBody>
      </p:sp>
      <p:sp>
        <p:nvSpPr>
          <p:cNvPr id="27672" name="Rectangle 4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031875" y="4721225"/>
            <a:ext cx="17145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Driver_belt</a:t>
            </a:r>
          </a:p>
        </p:txBody>
      </p:sp>
      <p:sp>
        <p:nvSpPr>
          <p:cNvPr id="27673" name="Rectangle 4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1175" y="5089525"/>
            <a:ext cx="22352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Passenger_belt</a:t>
            </a:r>
          </a:p>
        </p:txBody>
      </p:sp>
      <p:sp>
        <p:nvSpPr>
          <p:cNvPr id="27674" name="Rectangle 4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23963" y="5502275"/>
            <a:ext cx="15287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Passenger</a:t>
            </a:r>
          </a:p>
        </p:txBody>
      </p:sp>
      <p:sp>
        <p:nvSpPr>
          <p:cNvPr id="27675" name="Rectangle 4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16450" y="4975225"/>
            <a:ext cx="21891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Trebuchet MS" charset="0"/>
              </a:rPr>
              <a:t>Seat Belt Light</a:t>
            </a:r>
          </a:p>
        </p:txBody>
      </p:sp>
      <p:sp>
        <p:nvSpPr>
          <p:cNvPr id="27676" name="Line 4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689225" y="4949825"/>
            <a:ext cx="29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7" name="Line 46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686050" y="5314950"/>
            <a:ext cx="29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8" name="Line 47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2682875" y="5734050"/>
            <a:ext cx="29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9" name="Line 4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4254500" y="5211763"/>
            <a:ext cx="415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590675" y="132556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1" name="Line 50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590675" y="156368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2" name="Line 5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590675" y="221297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3" name="Line 5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067050" y="13160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4" name="Line 5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067050" y="155416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5" name="Line 5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3067050" y="22225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E9CD-B5B6-6C4C-806E-52E0C1E4741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Circuit Timing Behavior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229600" cy="5135563"/>
          </a:xfrm>
          <a:noFill/>
        </p:spPr>
        <p:txBody>
          <a:bodyPr lIns="90472" tIns="44442" rIns="90472" bIns="44442"/>
          <a:lstStyle/>
          <a:p>
            <a:pPr eaLnBrk="1" hangingPunct="1"/>
            <a:r>
              <a:rPr lang="en-US" dirty="0"/>
              <a:t>Simple model:  gates react after fixed delay</a:t>
            </a:r>
          </a:p>
        </p:txBody>
      </p:sp>
      <p:sp>
        <p:nvSpPr>
          <p:cNvPr id="2970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69950" y="2994025"/>
            <a:ext cx="401638" cy="308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A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B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C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D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E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F</a:t>
            </a:r>
          </a:p>
        </p:txBody>
      </p:sp>
      <p:sp>
        <p:nvSpPr>
          <p:cNvPr id="29702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427163" y="3309938"/>
            <a:ext cx="1914525" cy="9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401763" y="3606800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401763" y="4338638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292475" y="3081338"/>
            <a:ext cx="5207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313113" y="3078163"/>
            <a:ext cx="6350" cy="2524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87500" y="29765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0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87500" y="355282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sp>
        <p:nvSpPr>
          <p:cNvPr id="2970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87500" y="400367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1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90913" y="30273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grpSp>
        <p:nvGrpSpPr>
          <p:cNvPr id="2" name="Group 1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873375" y="1625600"/>
            <a:ext cx="3144838" cy="889000"/>
            <a:chOff x="1849" y="1119"/>
            <a:chExt cx="1982" cy="561"/>
          </a:xfrm>
        </p:grpSpPr>
        <p:sp>
          <p:nvSpPr>
            <p:cNvPr id="29726" name="Arc 15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2402" y="1232"/>
              <a:ext cx="134" cy="156"/>
            </a:xfrm>
            <a:custGeom>
              <a:avLst/>
              <a:gdLst>
                <a:gd name="T0" fmla="*/ 0 w 21600"/>
                <a:gd name="T1" fmla="*/ 0 h 21600"/>
                <a:gd name="T2" fmla="*/ 134 w 21600"/>
                <a:gd name="T3" fmla="*/ 156 h 21600"/>
                <a:gd name="T4" fmla="*/ 0 w 21600"/>
                <a:gd name="T5" fmla="*/ 1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7" name="Arc 16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 rot="10800000">
              <a:off x="2400" y="1389"/>
              <a:ext cx="134" cy="152"/>
            </a:xfrm>
            <a:custGeom>
              <a:avLst/>
              <a:gdLst>
                <a:gd name="T0" fmla="*/ 0 w 21600"/>
                <a:gd name="T1" fmla="*/ 152 h 21599"/>
                <a:gd name="T2" fmla="*/ 133 w 21600"/>
                <a:gd name="T3" fmla="*/ 0 h 21599"/>
                <a:gd name="T4" fmla="*/ 134 w 21600"/>
                <a:gd name="T5" fmla="*/ 152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8" name="Freeform 17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2212" y="1232"/>
              <a:ext cx="197" cy="309"/>
            </a:xfrm>
            <a:custGeom>
              <a:avLst/>
              <a:gdLst>
                <a:gd name="T0" fmla="*/ 184 w 197"/>
                <a:gd name="T1" fmla="*/ 0 h 309"/>
                <a:gd name="T2" fmla="*/ 184 w 197"/>
                <a:gd name="T3" fmla="*/ 0 h 309"/>
                <a:gd name="T4" fmla="*/ 0 w 197"/>
                <a:gd name="T5" fmla="*/ 0 h 309"/>
                <a:gd name="T6" fmla="*/ 0 w 197"/>
                <a:gd name="T7" fmla="*/ 308 h 309"/>
                <a:gd name="T8" fmla="*/ 196 w 197"/>
                <a:gd name="T9" fmla="*/ 308 h 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7"/>
                <a:gd name="T16" fmla="*/ 0 h 309"/>
                <a:gd name="T17" fmla="*/ 197 w 197"/>
                <a:gd name="T18" fmla="*/ 309 h 3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7" h="309">
                  <a:moveTo>
                    <a:pt x="184" y="0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308"/>
                  </a:lnTo>
                  <a:lnTo>
                    <a:pt x="196" y="3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9" name="Line 18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084" y="1308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0" name="Line 19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84" y="1464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1" name="Line 20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713" y="1542"/>
              <a:ext cx="1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2" name="Arc 21"/>
            <p:cNvSpPr>
              <a:spLocks/>
            </p:cNvSpPr>
            <p:nvPr>
              <p:custDataLst>
                <p:tags r:id="rId33"/>
              </p:custDataLst>
            </p:nvPr>
          </p:nvSpPr>
          <p:spPr bwMode="auto">
            <a:xfrm>
              <a:off x="2862" y="1305"/>
              <a:ext cx="208" cy="161"/>
            </a:xfrm>
            <a:custGeom>
              <a:avLst/>
              <a:gdLst>
                <a:gd name="T0" fmla="*/ 0 w 21600"/>
                <a:gd name="T1" fmla="*/ 0 h 21600"/>
                <a:gd name="T2" fmla="*/ 208 w 21600"/>
                <a:gd name="T3" fmla="*/ 161 h 21600"/>
                <a:gd name="T4" fmla="*/ 0 w 21600"/>
                <a:gd name="T5" fmla="*/ 16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3" name="Arc 22"/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2776" y="1308"/>
              <a:ext cx="66" cy="158"/>
            </a:xfrm>
            <a:custGeom>
              <a:avLst/>
              <a:gdLst>
                <a:gd name="T0" fmla="*/ 0 w 21600"/>
                <a:gd name="T1" fmla="*/ 0 h 21600"/>
                <a:gd name="T2" fmla="*/ 66 w 21600"/>
                <a:gd name="T3" fmla="*/ 158 h 21600"/>
                <a:gd name="T4" fmla="*/ 0 w 21600"/>
                <a:gd name="T5" fmla="*/ 15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4" name="Arc 23"/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 rot="10800000">
              <a:off x="2773" y="1464"/>
              <a:ext cx="67" cy="158"/>
            </a:xfrm>
            <a:custGeom>
              <a:avLst/>
              <a:gdLst>
                <a:gd name="T0" fmla="*/ 0 w 21600"/>
                <a:gd name="T1" fmla="*/ 158 h 21598"/>
                <a:gd name="T2" fmla="*/ 66 w 21600"/>
                <a:gd name="T3" fmla="*/ 0 h 21598"/>
                <a:gd name="T4" fmla="*/ 67 w 21600"/>
                <a:gd name="T5" fmla="*/ 158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</a:path>
                <a:path w="21600" h="21598" stroke="0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  <a:lnTo>
                    <a:pt x="21600" y="21598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5" name="Arc 24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2854" y="1465"/>
              <a:ext cx="214" cy="163"/>
            </a:xfrm>
            <a:custGeom>
              <a:avLst/>
              <a:gdLst>
                <a:gd name="T0" fmla="*/ 0 w 21600"/>
                <a:gd name="T1" fmla="*/ 163 h 21600"/>
                <a:gd name="T2" fmla="*/ 213 w 21600"/>
                <a:gd name="T3" fmla="*/ 0 h 21600"/>
                <a:gd name="T4" fmla="*/ 214 w 21600"/>
                <a:gd name="T5" fmla="*/ 16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6" name="Line 25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2767" y="1304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7" name="Line 26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flipH="1">
              <a:off x="2764" y="1628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8" name="Oval 27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494" y="1440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9" name="Freeform 28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3296" y="1340"/>
              <a:ext cx="193" cy="257"/>
            </a:xfrm>
            <a:custGeom>
              <a:avLst/>
              <a:gdLst>
                <a:gd name="T0" fmla="*/ 192 w 193"/>
                <a:gd name="T1" fmla="*/ 124 h 257"/>
                <a:gd name="T2" fmla="*/ 0 w 193"/>
                <a:gd name="T3" fmla="*/ 0 h 257"/>
                <a:gd name="T4" fmla="*/ 0 w 193"/>
                <a:gd name="T5" fmla="*/ 256 h 257"/>
                <a:gd name="T6" fmla="*/ 192 w 193"/>
                <a:gd name="T7" fmla="*/ 124 h 2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"/>
                <a:gd name="T13" fmla="*/ 0 h 257"/>
                <a:gd name="T14" fmla="*/ 193 w 193"/>
                <a:gd name="T15" fmla="*/ 257 h 2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" h="257">
                  <a:moveTo>
                    <a:pt x="192" y="124"/>
                  </a:moveTo>
                  <a:lnTo>
                    <a:pt x="0" y="0"/>
                  </a:lnTo>
                  <a:lnTo>
                    <a:pt x="0" y="256"/>
                  </a:lnTo>
                  <a:lnTo>
                    <a:pt x="192" y="124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0" name="Line 29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548" y="146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1" name="Rectangle 30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849" y="111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29742" name="Rectangle 31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862" y="1315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29743" name="Rectangle 32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505" y="1393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C</a:t>
              </a:r>
            </a:p>
          </p:txBody>
        </p:sp>
        <p:sp>
          <p:nvSpPr>
            <p:cNvPr id="29744" name="Rectangle 3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519" y="112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D</a:t>
              </a:r>
            </a:p>
          </p:txBody>
        </p:sp>
        <p:sp>
          <p:nvSpPr>
            <p:cNvPr id="29745" name="Rectangle 3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058" y="1208"/>
              <a:ext cx="23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</a:t>
              </a:r>
            </a:p>
          </p:txBody>
        </p:sp>
        <p:sp>
          <p:nvSpPr>
            <p:cNvPr id="29746" name="Rectangle 3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610" y="1325"/>
              <a:ext cx="22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F</a:t>
              </a:r>
            </a:p>
          </p:txBody>
        </p:sp>
        <p:sp>
          <p:nvSpPr>
            <p:cNvPr id="29747" name="Line 36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072" y="1464"/>
              <a:ext cx="2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8" name="Line 37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526" y="1392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404938" y="2900363"/>
            <a:ext cx="6975475" cy="3194050"/>
            <a:chOff x="924" y="2146"/>
            <a:chExt cx="4394" cy="2012"/>
          </a:xfrm>
        </p:grpSpPr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1331" y="2146"/>
              <a:ext cx="3987" cy="2012"/>
              <a:chOff x="1331" y="2146"/>
              <a:chExt cx="3987" cy="2012"/>
            </a:xfrm>
          </p:grpSpPr>
          <p:sp>
            <p:nvSpPr>
              <p:cNvPr id="29715" name="Line 4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3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6" name="Line 4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7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7" name="Line 42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1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8" name="Line 43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5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9" name="Line 44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9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0" name="Line 45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3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1" name="Line 46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727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2" name="Line 47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122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3" name="Line 48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4" name="Line 49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9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5" name="Line 50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5318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14" name="Line 5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924" y="2160"/>
              <a:ext cx="0" cy="19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E9CD-B5B6-6C4C-806E-52E0C1E4741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Circuit Timing Behavior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229600" cy="5135563"/>
          </a:xfrm>
          <a:noFill/>
        </p:spPr>
        <p:txBody>
          <a:bodyPr lIns="90472" tIns="44442" rIns="90472" bIns="44442"/>
          <a:lstStyle/>
          <a:p>
            <a:pPr eaLnBrk="1" hangingPunct="1"/>
            <a:r>
              <a:rPr lang="en-US" dirty="0"/>
              <a:t>Simple model:  gates react after fixed delay</a:t>
            </a:r>
          </a:p>
        </p:txBody>
      </p:sp>
      <p:sp>
        <p:nvSpPr>
          <p:cNvPr id="2970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69950" y="2994025"/>
            <a:ext cx="401638" cy="308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A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B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C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D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E</a:t>
            </a:r>
          </a:p>
          <a:p>
            <a:pPr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2400">
                <a:latin typeface="Times New Roman" charset="0"/>
              </a:rPr>
              <a:t>F</a:t>
            </a:r>
          </a:p>
        </p:txBody>
      </p:sp>
      <p:sp>
        <p:nvSpPr>
          <p:cNvPr id="29702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427163" y="3309938"/>
            <a:ext cx="1914525" cy="9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401763" y="3606800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401763" y="4338638"/>
            <a:ext cx="71405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292475" y="3081338"/>
            <a:ext cx="5207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313113" y="3078163"/>
            <a:ext cx="6350" cy="2524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87500" y="29765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0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87500" y="355282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sp>
        <p:nvSpPr>
          <p:cNvPr id="2970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87500" y="4003675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0</a:t>
            </a:r>
          </a:p>
        </p:txBody>
      </p:sp>
      <p:sp>
        <p:nvSpPr>
          <p:cNvPr id="2971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90913" y="3027363"/>
            <a:ext cx="295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1</a:t>
            </a:r>
          </a:p>
        </p:txBody>
      </p:sp>
      <p:grpSp>
        <p:nvGrpSpPr>
          <p:cNvPr id="2" name="Group 1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873375" y="1625600"/>
            <a:ext cx="3144838" cy="889000"/>
            <a:chOff x="1849" y="1119"/>
            <a:chExt cx="1982" cy="561"/>
          </a:xfrm>
        </p:grpSpPr>
        <p:sp>
          <p:nvSpPr>
            <p:cNvPr id="29726" name="Arc 15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2402" y="1232"/>
              <a:ext cx="134" cy="156"/>
            </a:xfrm>
            <a:custGeom>
              <a:avLst/>
              <a:gdLst>
                <a:gd name="T0" fmla="*/ 0 w 21600"/>
                <a:gd name="T1" fmla="*/ 0 h 21600"/>
                <a:gd name="T2" fmla="*/ 134 w 21600"/>
                <a:gd name="T3" fmla="*/ 156 h 21600"/>
                <a:gd name="T4" fmla="*/ 0 w 21600"/>
                <a:gd name="T5" fmla="*/ 1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7" name="Arc 16"/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2400" y="1389"/>
              <a:ext cx="134" cy="152"/>
            </a:xfrm>
            <a:custGeom>
              <a:avLst/>
              <a:gdLst>
                <a:gd name="T0" fmla="*/ 0 w 21600"/>
                <a:gd name="T1" fmla="*/ 152 h 21599"/>
                <a:gd name="T2" fmla="*/ 133 w 21600"/>
                <a:gd name="T3" fmla="*/ 0 h 21599"/>
                <a:gd name="T4" fmla="*/ 134 w 21600"/>
                <a:gd name="T5" fmla="*/ 152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8" name="Freeform 17"/>
            <p:cNvSpPr>
              <a:spLocks/>
            </p:cNvSpPr>
            <p:nvPr>
              <p:custDataLst>
                <p:tags r:id="rId38"/>
              </p:custDataLst>
            </p:nvPr>
          </p:nvSpPr>
          <p:spPr bwMode="auto">
            <a:xfrm>
              <a:off x="2212" y="1232"/>
              <a:ext cx="197" cy="309"/>
            </a:xfrm>
            <a:custGeom>
              <a:avLst/>
              <a:gdLst>
                <a:gd name="T0" fmla="*/ 184 w 197"/>
                <a:gd name="T1" fmla="*/ 0 h 309"/>
                <a:gd name="T2" fmla="*/ 184 w 197"/>
                <a:gd name="T3" fmla="*/ 0 h 309"/>
                <a:gd name="T4" fmla="*/ 0 w 197"/>
                <a:gd name="T5" fmla="*/ 0 h 309"/>
                <a:gd name="T6" fmla="*/ 0 w 197"/>
                <a:gd name="T7" fmla="*/ 308 h 309"/>
                <a:gd name="T8" fmla="*/ 196 w 197"/>
                <a:gd name="T9" fmla="*/ 308 h 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7"/>
                <a:gd name="T16" fmla="*/ 0 h 309"/>
                <a:gd name="T17" fmla="*/ 197 w 197"/>
                <a:gd name="T18" fmla="*/ 309 h 3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7" h="309">
                  <a:moveTo>
                    <a:pt x="184" y="0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308"/>
                  </a:lnTo>
                  <a:lnTo>
                    <a:pt x="196" y="3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9" name="Line 18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084" y="1308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0" name="Line 1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084" y="1464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1" name="Line 20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713" y="1542"/>
              <a:ext cx="1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2" name="Arc 21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62" y="1305"/>
              <a:ext cx="208" cy="161"/>
            </a:xfrm>
            <a:custGeom>
              <a:avLst/>
              <a:gdLst>
                <a:gd name="T0" fmla="*/ 0 w 21600"/>
                <a:gd name="T1" fmla="*/ 0 h 21600"/>
                <a:gd name="T2" fmla="*/ 208 w 21600"/>
                <a:gd name="T3" fmla="*/ 161 h 21600"/>
                <a:gd name="T4" fmla="*/ 0 w 21600"/>
                <a:gd name="T5" fmla="*/ 16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3" name="Arc 22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2776" y="1308"/>
              <a:ext cx="66" cy="158"/>
            </a:xfrm>
            <a:custGeom>
              <a:avLst/>
              <a:gdLst>
                <a:gd name="T0" fmla="*/ 0 w 21600"/>
                <a:gd name="T1" fmla="*/ 0 h 21600"/>
                <a:gd name="T2" fmla="*/ 66 w 21600"/>
                <a:gd name="T3" fmla="*/ 158 h 21600"/>
                <a:gd name="T4" fmla="*/ 0 w 21600"/>
                <a:gd name="T5" fmla="*/ 15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4" name="Arc 23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 rot="10800000">
              <a:off x="2773" y="1464"/>
              <a:ext cx="67" cy="158"/>
            </a:xfrm>
            <a:custGeom>
              <a:avLst/>
              <a:gdLst>
                <a:gd name="T0" fmla="*/ 0 w 21600"/>
                <a:gd name="T1" fmla="*/ 158 h 21598"/>
                <a:gd name="T2" fmla="*/ 66 w 21600"/>
                <a:gd name="T3" fmla="*/ 0 h 21598"/>
                <a:gd name="T4" fmla="*/ 67 w 21600"/>
                <a:gd name="T5" fmla="*/ 158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</a:path>
                <a:path w="21600" h="21598" stroke="0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  <a:lnTo>
                    <a:pt x="21600" y="21598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5" name="Arc 24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 rot="10800000">
              <a:off x="2854" y="1465"/>
              <a:ext cx="214" cy="163"/>
            </a:xfrm>
            <a:custGeom>
              <a:avLst/>
              <a:gdLst>
                <a:gd name="T0" fmla="*/ 0 w 21600"/>
                <a:gd name="T1" fmla="*/ 163 h 21600"/>
                <a:gd name="T2" fmla="*/ 213 w 21600"/>
                <a:gd name="T3" fmla="*/ 0 h 21600"/>
                <a:gd name="T4" fmla="*/ 214 w 21600"/>
                <a:gd name="T5" fmla="*/ 16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6" name="Line 25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H="1">
              <a:off x="2767" y="1304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7" name="Line 26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H="1">
              <a:off x="2764" y="1628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8" name="Oval 2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494" y="1440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9" name="Freeform 28"/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3296" y="1340"/>
              <a:ext cx="193" cy="257"/>
            </a:xfrm>
            <a:custGeom>
              <a:avLst/>
              <a:gdLst>
                <a:gd name="T0" fmla="*/ 192 w 193"/>
                <a:gd name="T1" fmla="*/ 124 h 257"/>
                <a:gd name="T2" fmla="*/ 0 w 193"/>
                <a:gd name="T3" fmla="*/ 0 h 257"/>
                <a:gd name="T4" fmla="*/ 0 w 193"/>
                <a:gd name="T5" fmla="*/ 256 h 257"/>
                <a:gd name="T6" fmla="*/ 192 w 193"/>
                <a:gd name="T7" fmla="*/ 124 h 2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"/>
                <a:gd name="T13" fmla="*/ 0 h 257"/>
                <a:gd name="T14" fmla="*/ 193 w 193"/>
                <a:gd name="T15" fmla="*/ 257 h 2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" h="257">
                  <a:moveTo>
                    <a:pt x="192" y="124"/>
                  </a:moveTo>
                  <a:lnTo>
                    <a:pt x="0" y="0"/>
                  </a:lnTo>
                  <a:lnTo>
                    <a:pt x="0" y="256"/>
                  </a:lnTo>
                  <a:lnTo>
                    <a:pt x="192" y="124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0" name="Line 29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548" y="1463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1" name="Rectangle 30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849" y="111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29742" name="Rectangle 31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862" y="1315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29743" name="Rectangle 32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505" y="1393"/>
              <a:ext cx="242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C</a:t>
              </a:r>
            </a:p>
          </p:txBody>
        </p:sp>
        <p:sp>
          <p:nvSpPr>
            <p:cNvPr id="29744" name="Rectangle 33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519" y="1129"/>
              <a:ext cx="253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D</a:t>
              </a:r>
            </a:p>
          </p:txBody>
        </p:sp>
        <p:sp>
          <p:nvSpPr>
            <p:cNvPr id="29745" name="Rectangle 34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058" y="1208"/>
              <a:ext cx="23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</a:t>
              </a:r>
            </a:p>
          </p:txBody>
        </p:sp>
        <p:sp>
          <p:nvSpPr>
            <p:cNvPr id="29746" name="Rectangle 35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610" y="1325"/>
              <a:ext cx="221" cy="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F</a:t>
              </a:r>
            </a:p>
          </p:txBody>
        </p:sp>
        <p:sp>
          <p:nvSpPr>
            <p:cNvPr id="29747" name="Line 36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3072" y="1464"/>
              <a:ext cx="2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8" name="Line 37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2526" y="1392"/>
              <a:ext cx="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404938" y="2900363"/>
            <a:ext cx="6975475" cy="3194050"/>
            <a:chOff x="924" y="2146"/>
            <a:chExt cx="4394" cy="2012"/>
          </a:xfrm>
        </p:grpSpPr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1331" y="2146"/>
              <a:ext cx="3987" cy="2012"/>
              <a:chOff x="1331" y="2146"/>
              <a:chExt cx="3987" cy="2012"/>
            </a:xfrm>
          </p:grpSpPr>
          <p:sp>
            <p:nvSpPr>
              <p:cNvPr id="29715" name="Line 40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6" name="Line 41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7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7" name="Line 42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21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8" name="Line 43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2531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9" name="Line 44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9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0" name="Line 45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329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1" name="Line 46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727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2" name="Line 4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122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3" name="Line 48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5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4" name="Line 49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920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5" name="Line 50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5318" y="2146"/>
                <a:ext cx="0" cy="20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14" name="Line 5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924" y="2160"/>
              <a:ext cx="0" cy="19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Line 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371597" y="4876796"/>
            <a:ext cx="2514603" cy="3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038600" y="4648200"/>
            <a:ext cx="4343400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86200" y="4648200"/>
            <a:ext cx="1524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1371600" y="5410199"/>
            <a:ext cx="3124200" cy="1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724400" y="5181600"/>
            <a:ext cx="3657600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495800" y="5181600"/>
            <a:ext cx="2286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371598" y="5791197"/>
            <a:ext cx="3733802" cy="2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5334000" y="6019800"/>
            <a:ext cx="3048000" cy="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05400" y="5791200"/>
            <a:ext cx="228600" cy="228600"/>
          </a:xfrm>
          <a:prstGeom prst="line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5779</TotalTime>
  <Words>845</Words>
  <Application>Microsoft Office PowerPoint</Application>
  <PresentationFormat>On-screen Show (4:3)</PresentationFormat>
  <Paragraphs>299</Paragraphs>
  <Slides>28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b0101 Time for Time</vt:lpstr>
      <vt:lpstr>Acknowledgements</vt:lpstr>
      <vt:lpstr>Today</vt:lpstr>
      <vt:lpstr>Its Log</vt:lpstr>
      <vt:lpstr>Its Log</vt:lpstr>
      <vt:lpstr>Combinational Logic Design Process</vt:lpstr>
      <vt:lpstr>Combinational vs. Sequential Logic</vt:lpstr>
      <vt:lpstr>Circuit Timing Behavior</vt:lpstr>
      <vt:lpstr>Circuit Timing Behavior</vt:lpstr>
      <vt:lpstr>Hazards/Glitches</vt:lpstr>
      <vt:lpstr>Safe Sequential Circuits</vt:lpstr>
      <vt:lpstr>A what-ed wholement?</vt:lpstr>
      <vt:lpstr>PowerPoint Presentation</vt:lpstr>
      <vt:lpstr>PowerPoint Presentation</vt:lpstr>
      <vt:lpstr>PowerPoint Presentation</vt:lpstr>
      <vt:lpstr>PowerPoint Presentation</vt:lpstr>
      <vt:lpstr>Vocab!</vt:lpstr>
      <vt:lpstr>Reinventing the SR Latch</vt:lpstr>
      <vt:lpstr>Reinventing the SR Latch</vt:lpstr>
      <vt:lpstr>SR Latch Timing</vt:lpstr>
      <vt:lpstr>Design Time!</vt:lpstr>
      <vt:lpstr>Boreds</vt:lpstr>
      <vt:lpstr>You promised a Flop</vt:lpstr>
      <vt:lpstr>Master Slave D-Flip Flop</vt:lpstr>
      <vt:lpstr>Edge Triggered D-Flip Flop</vt:lpstr>
      <vt:lpstr>Edge Triggered D-Flip Flop</vt:lpstr>
      <vt:lpstr>Other Flops</vt:lpstr>
      <vt:lpstr>Common Uses</vt:lpstr>
    </vt:vector>
  </TitlesOfParts>
  <Company>National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b0101 Time for Time</dc:title>
  <dc:creator>Eric VanWyk</dc:creator>
  <cp:lastModifiedBy>Eric</cp:lastModifiedBy>
  <cp:revision>143</cp:revision>
  <dcterms:created xsi:type="dcterms:W3CDTF">2012-09-13T16:31:12Z</dcterms:created>
  <dcterms:modified xsi:type="dcterms:W3CDTF">2012-09-17T18:10:52Z</dcterms:modified>
</cp:coreProperties>
</file>